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28" r:id="rId3"/>
    <p:sldId id="325" r:id="rId4"/>
    <p:sldId id="343" r:id="rId5"/>
    <p:sldId id="329" r:id="rId6"/>
    <p:sldId id="330" r:id="rId7"/>
    <p:sldId id="344" r:id="rId8"/>
    <p:sldId id="332" r:id="rId9"/>
    <p:sldId id="333" r:id="rId10"/>
    <p:sldId id="342" r:id="rId11"/>
    <p:sldId id="339" r:id="rId12"/>
    <p:sldId id="326" r:id="rId13"/>
    <p:sldId id="349" r:id="rId14"/>
    <p:sldId id="335" r:id="rId15"/>
    <p:sldId id="322" r:id="rId16"/>
    <p:sldId id="338" r:id="rId17"/>
    <p:sldId id="336" r:id="rId18"/>
    <p:sldId id="350" r:id="rId19"/>
    <p:sldId id="346" r:id="rId20"/>
    <p:sldId id="352" r:id="rId21"/>
    <p:sldId id="353" r:id="rId22"/>
    <p:sldId id="323" r:id="rId23"/>
    <p:sldId id="347" r:id="rId24"/>
    <p:sldId id="348" r:id="rId25"/>
    <p:sldId id="345" r:id="rId26"/>
    <p:sldId id="258" r:id="rId27"/>
  </p:sldIdLst>
  <p:sldSz cx="9144000" cy="6858000" type="screen4x3"/>
  <p:notesSz cx="6794500" cy="9982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66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27F6B2-59B2-4071-AC6B-5FE8E7F25046}" v="47" dt="2021-05-05T21:25:44.477"/>
    <p1510:client id="{E5F7E339-6C3A-46EA-A2DF-F430F58513FB}" v="7" dt="2021-05-05T19:22:01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>
      <p:cViewPr varScale="1">
        <p:scale>
          <a:sx n="67" d="100"/>
          <a:sy n="67" d="100"/>
        </p:scale>
        <p:origin x="124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/>
              <a:t>Ações Ordinárias Pré-Operação</a:t>
            </a:r>
          </a:p>
        </c:rich>
      </c:tx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Ações Ordinárias Pré- Operação</c:v>
                </c:pt>
              </c:strCache>
            </c:strRef>
          </c:tx>
          <c:spPr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União </c:v>
                </c:pt>
                <c:pt idx="1">
                  <c:v>BNDES </c:v>
                </c:pt>
                <c:pt idx="2">
                  <c:v>Fundos Estatais </c:v>
                </c:pt>
                <c:pt idx="3">
                  <c:v>Demais Investidores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51.82</c:v>
                </c:pt>
                <c:pt idx="1">
                  <c:v>16.78</c:v>
                </c:pt>
                <c:pt idx="2">
                  <c:v>3.78</c:v>
                </c:pt>
                <c:pt idx="3">
                  <c:v>27.78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0-4E35-90E1-7779400F9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400" cap="small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/>
              <a:t>Ações Ordinárias Pós-Operação</a:t>
            </a:r>
          </a:p>
        </c:rich>
      </c:tx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Ações Ordinárias Pós-Operação</c:v>
                </c:pt>
              </c:strCache>
            </c:strRef>
          </c:tx>
          <c:dPt>
            <c:idx val="1"/>
            <c:bubble3D val="0"/>
            <c:spPr>
              <a:solidFill>
                <a:schemeClr val="accent4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8BEC-445E-B468-4526DC15D51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Participação Estatal* </c:v>
                </c:pt>
                <c:pt idx="1">
                  <c:v>Demais Investidores*</c:v>
                </c:pt>
                <c:pt idx="2">
                  <c:v>Golden Share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55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EC-445E-B468-4526DC15D5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400" kern="200" cap="small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BDAF4-3871-CA45-BC8F-A1B89F89ACEC}" type="doc">
      <dgm:prSet loTypeId="urn:microsoft.com/office/officeart/2005/8/layout/hProcess10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D83C68-F315-4B47-A5F8-574428BB2923}">
      <dgm:prSet phldrT="[Text]"/>
      <dgm:spPr/>
      <dgm:t>
        <a:bodyPr/>
        <a:lstStyle/>
        <a:p>
          <a:r>
            <a:rPr lang="en-US" dirty="0" err="1"/>
            <a:t>Análise</a:t>
          </a:r>
          <a:r>
            <a:rPr lang="en-US" dirty="0"/>
            <a:t> </a:t>
          </a:r>
          <a:r>
            <a:rPr lang="en-US" dirty="0" err="1"/>
            <a:t>pelo</a:t>
          </a:r>
          <a:r>
            <a:rPr lang="en-US" dirty="0"/>
            <a:t> </a:t>
          </a:r>
          <a:r>
            <a:rPr lang="en-US" dirty="0" err="1"/>
            <a:t>Congresso</a:t>
          </a:r>
          <a:endParaRPr lang="en-US" dirty="0"/>
        </a:p>
      </dgm:t>
    </dgm:pt>
    <dgm:pt modelId="{3C264F8E-EE2E-E140-9EF2-479DBA07BED2}" type="parTrans" cxnId="{C632852A-E54C-3E41-824D-A0BA978B205C}">
      <dgm:prSet/>
      <dgm:spPr/>
      <dgm:t>
        <a:bodyPr/>
        <a:lstStyle/>
        <a:p>
          <a:endParaRPr lang="en-US"/>
        </a:p>
      </dgm:t>
    </dgm:pt>
    <dgm:pt modelId="{2962F1B2-3836-3541-A688-23F5C1683FB0}" type="sibTrans" cxnId="{C632852A-E54C-3E41-824D-A0BA978B205C}">
      <dgm:prSet/>
      <dgm:spPr/>
      <dgm:t>
        <a:bodyPr/>
        <a:lstStyle/>
        <a:p>
          <a:endParaRPr lang="en-US"/>
        </a:p>
      </dgm:t>
    </dgm:pt>
    <dgm:pt modelId="{831A5A06-CA85-2C42-8964-7C1434953567}">
      <dgm:prSet phldrT="[Text]"/>
      <dgm:spPr/>
      <dgm:t>
        <a:bodyPr/>
        <a:lstStyle/>
        <a:p>
          <a:r>
            <a:rPr lang="en-US" dirty="0" err="1"/>
            <a:t>Contratação</a:t>
          </a:r>
          <a:r>
            <a:rPr lang="en-US" dirty="0"/>
            <a:t> dos </a:t>
          </a:r>
          <a:r>
            <a:rPr lang="en-US" dirty="0" err="1"/>
            <a:t>estudos</a:t>
          </a:r>
          <a:r>
            <a:rPr lang="en-US" dirty="0"/>
            <a:t> </a:t>
          </a:r>
          <a:r>
            <a:rPr lang="en-US" dirty="0" err="1"/>
            <a:t>pelo</a:t>
          </a:r>
          <a:r>
            <a:rPr lang="en-US" dirty="0"/>
            <a:t> BNDES</a:t>
          </a:r>
        </a:p>
      </dgm:t>
    </dgm:pt>
    <dgm:pt modelId="{DF3698F3-7310-0148-B928-504611CFF1D4}" type="parTrans" cxnId="{DAD8F284-7940-6848-997E-F6BB1188BF31}">
      <dgm:prSet/>
      <dgm:spPr/>
      <dgm:t>
        <a:bodyPr/>
        <a:lstStyle/>
        <a:p>
          <a:endParaRPr lang="en-US"/>
        </a:p>
      </dgm:t>
    </dgm:pt>
    <dgm:pt modelId="{07CEB84B-FCD5-A449-9B59-C857B4C85AC1}" type="sibTrans" cxnId="{DAD8F284-7940-6848-997E-F6BB1188BF31}">
      <dgm:prSet/>
      <dgm:spPr/>
      <dgm:t>
        <a:bodyPr/>
        <a:lstStyle/>
        <a:p>
          <a:endParaRPr lang="en-US"/>
        </a:p>
      </dgm:t>
    </dgm:pt>
    <dgm:pt modelId="{2D6AFF5A-6407-C444-BEE3-BF51363AFBDD}">
      <dgm:prSet phldrT="[Text]"/>
      <dgm:spPr/>
      <dgm:t>
        <a:bodyPr/>
        <a:lstStyle/>
        <a:p>
          <a:r>
            <a:rPr lang="en-US" dirty="0" err="1"/>
            <a:t>Análise</a:t>
          </a:r>
          <a:r>
            <a:rPr lang="en-US" dirty="0"/>
            <a:t> </a:t>
          </a:r>
          <a:r>
            <a:rPr lang="en-US" dirty="0" err="1"/>
            <a:t>pelo</a:t>
          </a:r>
          <a:r>
            <a:rPr lang="en-US" dirty="0"/>
            <a:t> TCU</a:t>
          </a:r>
        </a:p>
      </dgm:t>
    </dgm:pt>
    <dgm:pt modelId="{02590DC1-9D8B-4B46-A389-6DD6C9CAF200}" type="parTrans" cxnId="{DE98DF14-9B72-0E46-9B53-44A97C1A8529}">
      <dgm:prSet/>
      <dgm:spPr/>
      <dgm:t>
        <a:bodyPr/>
        <a:lstStyle/>
        <a:p>
          <a:endParaRPr lang="en-US"/>
        </a:p>
      </dgm:t>
    </dgm:pt>
    <dgm:pt modelId="{CAD92AD4-9E34-F24A-9BB7-14975E06779C}" type="sibTrans" cxnId="{DE98DF14-9B72-0E46-9B53-44A97C1A8529}">
      <dgm:prSet/>
      <dgm:spPr/>
      <dgm:t>
        <a:bodyPr/>
        <a:lstStyle/>
        <a:p>
          <a:endParaRPr lang="en-US"/>
        </a:p>
      </dgm:t>
    </dgm:pt>
    <dgm:pt modelId="{3FAC0D0E-A15F-1A47-B545-46BF7B5C7E63}">
      <dgm:prSet phldrT="[Text]"/>
      <dgm:spPr/>
      <dgm:t>
        <a:bodyPr/>
        <a:lstStyle/>
        <a:p>
          <a:r>
            <a:rPr lang="en-US" dirty="0" err="1"/>
            <a:t>Instrução</a:t>
          </a:r>
          <a:r>
            <a:rPr lang="en-US" dirty="0"/>
            <a:t> </a:t>
          </a:r>
          <a:r>
            <a:rPr lang="en-US" dirty="0" err="1"/>
            <a:t>Normativa</a:t>
          </a:r>
          <a:r>
            <a:rPr lang="en-US" dirty="0"/>
            <a:t> n. 81/2018</a:t>
          </a:r>
        </a:p>
      </dgm:t>
    </dgm:pt>
    <dgm:pt modelId="{6365DEB4-FA2C-C248-BE54-651E41C22F53}" type="parTrans" cxnId="{41446A0B-00ED-3E43-9311-1829BEED5E88}">
      <dgm:prSet/>
      <dgm:spPr/>
      <dgm:t>
        <a:bodyPr/>
        <a:lstStyle/>
        <a:p>
          <a:endParaRPr lang="en-US"/>
        </a:p>
      </dgm:t>
    </dgm:pt>
    <dgm:pt modelId="{58FFA17B-29B4-374E-963C-5215597BDB20}" type="sibTrans" cxnId="{41446A0B-00ED-3E43-9311-1829BEED5E88}">
      <dgm:prSet/>
      <dgm:spPr/>
      <dgm:t>
        <a:bodyPr/>
        <a:lstStyle/>
        <a:p>
          <a:endParaRPr lang="en-US"/>
        </a:p>
      </dgm:t>
    </dgm:pt>
    <dgm:pt modelId="{978F6E62-C12E-C649-87A6-56CA10ED5071}">
      <dgm:prSet phldrT="[Text]"/>
      <dgm:spPr/>
      <dgm:t>
        <a:bodyPr/>
        <a:lstStyle/>
        <a:p>
          <a:r>
            <a:rPr lang="en-US" dirty="0"/>
            <a:t>BNDES: </a:t>
          </a:r>
          <a:r>
            <a:rPr lang="en-US" dirty="0" err="1"/>
            <a:t>Modelagem</a:t>
          </a:r>
          <a:r>
            <a:rPr lang="en-US" dirty="0"/>
            <a:t> e </a:t>
          </a:r>
          <a:r>
            <a:rPr lang="en-US" dirty="0" err="1"/>
            <a:t>Execução</a:t>
          </a:r>
          <a:endParaRPr lang="en-US" dirty="0"/>
        </a:p>
      </dgm:t>
    </dgm:pt>
    <dgm:pt modelId="{35B84B6F-4FAF-064C-8AC1-548807BEC67B}" type="parTrans" cxnId="{49948C65-04EF-C242-AE83-81CEC1B982CE}">
      <dgm:prSet/>
      <dgm:spPr/>
      <dgm:t>
        <a:bodyPr/>
        <a:lstStyle/>
        <a:p>
          <a:endParaRPr lang="en-US"/>
        </a:p>
      </dgm:t>
    </dgm:pt>
    <dgm:pt modelId="{0A762A99-CA2E-CC47-9FD5-22E7F2E0A45A}" type="sibTrans" cxnId="{49948C65-04EF-C242-AE83-81CEC1B982CE}">
      <dgm:prSet/>
      <dgm:spPr/>
      <dgm:t>
        <a:bodyPr/>
        <a:lstStyle/>
        <a:p>
          <a:endParaRPr lang="en-US"/>
        </a:p>
      </dgm:t>
    </dgm:pt>
    <dgm:pt modelId="{11524BFE-5ECA-9541-8F48-E65B6547A6E0}" type="pres">
      <dgm:prSet presAssocID="{623BDAF4-3871-CA45-BC8F-A1B89F89ACEC}" presName="Name0" presStyleCnt="0">
        <dgm:presLayoutVars>
          <dgm:dir/>
          <dgm:resizeHandles val="exact"/>
        </dgm:presLayoutVars>
      </dgm:prSet>
      <dgm:spPr/>
    </dgm:pt>
    <dgm:pt modelId="{E82FFB48-DE99-7F48-8E39-AAEB11F5CB10}" type="pres">
      <dgm:prSet presAssocID="{7DD83C68-F315-4B47-A5F8-574428BB2923}" presName="composite" presStyleCnt="0"/>
      <dgm:spPr/>
    </dgm:pt>
    <dgm:pt modelId="{28818E48-219C-E344-9AA0-31053E105B33}" type="pres">
      <dgm:prSet presAssocID="{7DD83C68-F315-4B47-A5F8-574428BB2923}" presName="imagSh" presStyleLbl="bgImgPlace1" presStyleIdx="0" presStyleCnt="3" custLinFactNeighborX="-212" custLinFactNeighborY="-1064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3E0617-5824-A147-91E7-7A7BEE4023A2}" type="pres">
      <dgm:prSet presAssocID="{7DD83C68-F315-4B47-A5F8-574428BB2923}" presName="txNode" presStyleLbl="node1" presStyleIdx="0" presStyleCnt="3">
        <dgm:presLayoutVars>
          <dgm:bulletEnabled val="1"/>
        </dgm:presLayoutVars>
      </dgm:prSet>
      <dgm:spPr/>
    </dgm:pt>
    <dgm:pt modelId="{FEFE9BF1-96E9-3448-9B37-DF93BC551D39}" type="pres">
      <dgm:prSet presAssocID="{2962F1B2-3836-3541-A688-23F5C1683FB0}" presName="sibTrans" presStyleLbl="sibTrans2D1" presStyleIdx="0" presStyleCnt="2"/>
      <dgm:spPr/>
    </dgm:pt>
    <dgm:pt modelId="{808CCA7B-3110-794F-8565-F1B978E1CF69}" type="pres">
      <dgm:prSet presAssocID="{2962F1B2-3836-3541-A688-23F5C1683FB0}" presName="connTx" presStyleLbl="sibTrans2D1" presStyleIdx="0" presStyleCnt="2"/>
      <dgm:spPr/>
    </dgm:pt>
    <dgm:pt modelId="{A3EEFC1A-CC9F-404A-BDE0-30C77DF565AA}" type="pres">
      <dgm:prSet presAssocID="{2D6AFF5A-6407-C444-BEE3-BF51363AFBDD}" presName="composite" presStyleCnt="0"/>
      <dgm:spPr/>
    </dgm:pt>
    <dgm:pt modelId="{5F72D032-42E4-2542-8515-B7E620362FDC}" type="pres">
      <dgm:prSet presAssocID="{2D6AFF5A-6407-C444-BEE3-BF51363AFBDD}" presName="imagSh" presStyleLbl="bgImgPlace1" presStyleIdx="1" presStyleCnt="3" custLinFactNeighborX="-400" custLinFactNeighborY="-1064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C359853E-C8D7-4B43-93E6-475A95C3867B}" type="pres">
      <dgm:prSet presAssocID="{2D6AFF5A-6407-C444-BEE3-BF51363AFBDD}" presName="txNode" presStyleLbl="node1" presStyleIdx="1" presStyleCnt="3">
        <dgm:presLayoutVars>
          <dgm:bulletEnabled val="1"/>
        </dgm:presLayoutVars>
      </dgm:prSet>
      <dgm:spPr/>
    </dgm:pt>
    <dgm:pt modelId="{7D62FECC-37CE-F341-BE58-3D48A7663823}" type="pres">
      <dgm:prSet presAssocID="{CAD92AD4-9E34-F24A-9BB7-14975E06779C}" presName="sibTrans" presStyleLbl="sibTrans2D1" presStyleIdx="1" presStyleCnt="2"/>
      <dgm:spPr/>
    </dgm:pt>
    <dgm:pt modelId="{57FB55E3-C365-D24E-8959-015B518A14FB}" type="pres">
      <dgm:prSet presAssocID="{CAD92AD4-9E34-F24A-9BB7-14975E06779C}" presName="connTx" presStyleLbl="sibTrans2D1" presStyleIdx="1" presStyleCnt="2"/>
      <dgm:spPr/>
    </dgm:pt>
    <dgm:pt modelId="{CF0DAE8F-43C2-0543-AAE7-C9B32177B092}" type="pres">
      <dgm:prSet presAssocID="{978F6E62-C12E-C649-87A6-56CA10ED5071}" presName="composite" presStyleCnt="0"/>
      <dgm:spPr/>
    </dgm:pt>
    <dgm:pt modelId="{86394A69-B21C-FE42-AB07-D2D95C6E40AE}" type="pres">
      <dgm:prSet presAssocID="{978F6E62-C12E-C649-87A6-56CA10ED5071}" presName="imagSh" presStyleLbl="bgImgPlace1" presStyleIdx="2" presStyleCnt="3" custLinFactNeighborX="-588" custLinFactNeighborY="-686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6EF4C6F-5623-794E-A7B2-DBB65AD8FB5E}" type="pres">
      <dgm:prSet presAssocID="{978F6E62-C12E-C649-87A6-56CA10ED5071}" presName="txNode" presStyleLbl="node1" presStyleIdx="2" presStyleCnt="3">
        <dgm:presLayoutVars>
          <dgm:bulletEnabled val="1"/>
        </dgm:presLayoutVars>
      </dgm:prSet>
      <dgm:spPr/>
    </dgm:pt>
  </dgm:ptLst>
  <dgm:cxnLst>
    <dgm:cxn modelId="{41446A0B-00ED-3E43-9311-1829BEED5E88}" srcId="{2D6AFF5A-6407-C444-BEE3-BF51363AFBDD}" destId="{3FAC0D0E-A15F-1A47-B545-46BF7B5C7E63}" srcOrd="0" destOrd="0" parTransId="{6365DEB4-FA2C-C248-BE54-651E41C22F53}" sibTransId="{58FFA17B-29B4-374E-963C-5215597BDB20}"/>
    <dgm:cxn modelId="{DE98DF14-9B72-0E46-9B53-44A97C1A8529}" srcId="{623BDAF4-3871-CA45-BC8F-A1B89F89ACEC}" destId="{2D6AFF5A-6407-C444-BEE3-BF51363AFBDD}" srcOrd="1" destOrd="0" parTransId="{02590DC1-9D8B-4B46-A389-6DD6C9CAF200}" sibTransId="{CAD92AD4-9E34-F24A-9BB7-14975E06779C}"/>
    <dgm:cxn modelId="{C632852A-E54C-3E41-824D-A0BA978B205C}" srcId="{623BDAF4-3871-CA45-BC8F-A1B89F89ACEC}" destId="{7DD83C68-F315-4B47-A5F8-574428BB2923}" srcOrd="0" destOrd="0" parTransId="{3C264F8E-EE2E-E140-9EF2-479DBA07BED2}" sibTransId="{2962F1B2-3836-3541-A688-23F5C1683FB0}"/>
    <dgm:cxn modelId="{D3804F64-6F26-4F4A-8BCB-835F970214CC}" type="presOf" srcId="{CAD92AD4-9E34-F24A-9BB7-14975E06779C}" destId="{7D62FECC-37CE-F341-BE58-3D48A7663823}" srcOrd="0" destOrd="0" presId="urn:microsoft.com/office/officeart/2005/8/layout/hProcess10"/>
    <dgm:cxn modelId="{49948C65-04EF-C242-AE83-81CEC1B982CE}" srcId="{623BDAF4-3871-CA45-BC8F-A1B89F89ACEC}" destId="{978F6E62-C12E-C649-87A6-56CA10ED5071}" srcOrd="2" destOrd="0" parTransId="{35B84B6F-4FAF-064C-8AC1-548807BEC67B}" sibTransId="{0A762A99-CA2E-CC47-9FD5-22E7F2E0A45A}"/>
    <dgm:cxn modelId="{033CA654-507D-2B48-82E6-7CB345D5DED6}" type="presOf" srcId="{623BDAF4-3871-CA45-BC8F-A1B89F89ACEC}" destId="{11524BFE-5ECA-9541-8F48-E65B6547A6E0}" srcOrd="0" destOrd="0" presId="urn:microsoft.com/office/officeart/2005/8/layout/hProcess10"/>
    <dgm:cxn modelId="{C5518684-B91E-A445-A66D-CE66DB4138B1}" type="presOf" srcId="{978F6E62-C12E-C649-87A6-56CA10ED5071}" destId="{86EF4C6F-5623-794E-A7B2-DBB65AD8FB5E}" srcOrd="0" destOrd="0" presId="urn:microsoft.com/office/officeart/2005/8/layout/hProcess10"/>
    <dgm:cxn modelId="{DAD8F284-7940-6848-997E-F6BB1188BF31}" srcId="{7DD83C68-F315-4B47-A5F8-574428BB2923}" destId="{831A5A06-CA85-2C42-8964-7C1434953567}" srcOrd="0" destOrd="0" parTransId="{DF3698F3-7310-0148-B928-504611CFF1D4}" sibTransId="{07CEB84B-FCD5-A449-9B59-C857B4C85AC1}"/>
    <dgm:cxn modelId="{2D27688B-DFA6-DF49-A16F-CE0D85DCB441}" type="presOf" srcId="{2962F1B2-3836-3541-A688-23F5C1683FB0}" destId="{808CCA7B-3110-794F-8565-F1B978E1CF69}" srcOrd="1" destOrd="0" presId="urn:microsoft.com/office/officeart/2005/8/layout/hProcess10"/>
    <dgm:cxn modelId="{B1853797-9D76-C74D-A46D-99A59B712FE9}" type="presOf" srcId="{831A5A06-CA85-2C42-8964-7C1434953567}" destId="{C03E0617-5824-A147-91E7-7A7BEE4023A2}" srcOrd="0" destOrd="1" presId="urn:microsoft.com/office/officeart/2005/8/layout/hProcess10"/>
    <dgm:cxn modelId="{8C26DDC9-6380-534E-973A-7EF7F4117E2B}" type="presOf" srcId="{7DD83C68-F315-4B47-A5F8-574428BB2923}" destId="{C03E0617-5824-A147-91E7-7A7BEE4023A2}" srcOrd="0" destOrd="0" presId="urn:microsoft.com/office/officeart/2005/8/layout/hProcess10"/>
    <dgm:cxn modelId="{4EE1F0C9-7729-7F4E-B1FD-BDA16A4AEB89}" type="presOf" srcId="{CAD92AD4-9E34-F24A-9BB7-14975E06779C}" destId="{57FB55E3-C365-D24E-8959-015B518A14FB}" srcOrd="1" destOrd="0" presId="urn:microsoft.com/office/officeart/2005/8/layout/hProcess10"/>
    <dgm:cxn modelId="{490F59CD-517D-4241-9861-A9AE50367D48}" type="presOf" srcId="{2962F1B2-3836-3541-A688-23F5C1683FB0}" destId="{FEFE9BF1-96E9-3448-9B37-DF93BC551D39}" srcOrd="0" destOrd="0" presId="urn:microsoft.com/office/officeart/2005/8/layout/hProcess10"/>
    <dgm:cxn modelId="{4B91BAE0-E2F6-D64A-AAC6-4C6FE5B78717}" type="presOf" srcId="{3FAC0D0E-A15F-1A47-B545-46BF7B5C7E63}" destId="{C359853E-C8D7-4B43-93E6-475A95C3867B}" srcOrd="0" destOrd="1" presId="urn:microsoft.com/office/officeart/2005/8/layout/hProcess10"/>
    <dgm:cxn modelId="{B6C23BF6-D0CC-EE45-9696-00704DD541A3}" type="presOf" srcId="{2D6AFF5A-6407-C444-BEE3-BF51363AFBDD}" destId="{C359853E-C8D7-4B43-93E6-475A95C3867B}" srcOrd="0" destOrd="0" presId="urn:microsoft.com/office/officeart/2005/8/layout/hProcess10"/>
    <dgm:cxn modelId="{40EA4D04-B6B7-D542-88DC-357CD8F0A22D}" type="presParOf" srcId="{11524BFE-5ECA-9541-8F48-E65B6547A6E0}" destId="{E82FFB48-DE99-7F48-8E39-AAEB11F5CB10}" srcOrd="0" destOrd="0" presId="urn:microsoft.com/office/officeart/2005/8/layout/hProcess10"/>
    <dgm:cxn modelId="{298979B5-1BCD-1B46-98A1-70E7BA4D1D91}" type="presParOf" srcId="{E82FFB48-DE99-7F48-8E39-AAEB11F5CB10}" destId="{28818E48-219C-E344-9AA0-31053E105B33}" srcOrd="0" destOrd="0" presId="urn:microsoft.com/office/officeart/2005/8/layout/hProcess10"/>
    <dgm:cxn modelId="{320DA1AF-89CE-384D-AC18-C301DE41307B}" type="presParOf" srcId="{E82FFB48-DE99-7F48-8E39-AAEB11F5CB10}" destId="{C03E0617-5824-A147-91E7-7A7BEE4023A2}" srcOrd="1" destOrd="0" presId="urn:microsoft.com/office/officeart/2005/8/layout/hProcess10"/>
    <dgm:cxn modelId="{25043B44-757A-EB4B-9655-55027371A1D3}" type="presParOf" srcId="{11524BFE-5ECA-9541-8F48-E65B6547A6E0}" destId="{FEFE9BF1-96E9-3448-9B37-DF93BC551D39}" srcOrd="1" destOrd="0" presId="urn:microsoft.com/office/officeart/2005/8/layout/hProcess10"/>
    <dgm:cxn modelId="{3E4A6EBD-5B16-1141-BF1E-F0561D73812F}" type="presParOf" srcId="{FEFE9BF1-96E9-3448-9B37-DF93BC551D39}" destId="{808CCA7B-3110-794F-8565-F1B978E1CF69}" srcOrd="0" destOrd="0" presId="urn:microsoft.com/office/officeart/2005/8/layout/hProcess10"/>
    <dgm:cxn modelId="{0D6813CE-AC6E-6443-839A-3FB09269EC6B}" type="presParOf" srcId="{11524BFE-5ECA-9541-8F48-E65B6547A6E0}" destId="{A3EEFC1A-CC9F-404A-BDE0-30C77DF565AA}" srcOrd="2" destOrd="0" presId="urn:microsoft.com/office/officeart/2005/8/layout/hProcess10"/>
    <dgm:cxn modelId="{CEBC6C00-3399-754D-ADEC-5D08F481E7EB}" type="presParOf" srcId="{A3EEFC1A-CC9F-404A-BDE0-30C77DF565AA}" destId="{5F72D032-42E4-2542-8515-B7E620362FDC}" srcOrd="0" destOrd="0" presId="urn:microsoft.com/office/officeart/2005/8/layout/hProcess10"/>
    <dgm:cxn modelId="{87FECBAE-A34B-204A-8226-876EE7AAFE3F}" type="presParOf" srcId="{A3EEFC1A-CC9F-404A-BDE0-30C77DF565AA}" destId="{C359853E-C8D7-4B43-93E6-475A95C3867B}" srcOrd="1" destOrd="0" presId="urn:microsoft.com/office/officeart/2005/8/layout/hProcess10"/>
    <dgm:cxn modelId="{D71F4445-930E-6C4F-9648-AB6FDB1A4468}" type="presParOf" srcId="{11524BFE-5ECA-9541-8F48-E65B6547A6E0}" destId="{7D62FECC-37CE-F341-BE58-3D48A7663823}" srcOrd="3" destOrd="0" presId="urn:microsoft.com/office/officeart/2005/8/layout/hProcess10"/>
    <dgm:cxn modelId="{77353BCC-60E4-C341-B748-F9D41B8E9758}" type="presParOf" srcId="{7D62FECC-37CE-F341-BE58-3D48A7663823}" destId="{57FB55E3-C365-D24E-8959-015B518A14FB}" srcOrd="0" destOrd="0" presId="urn:microsoft.com/office/officeart/2005/8/layout/hProcess10"/>
    <dgm:cxn modelId="{D84F24D1-AB3C-814E-A300-A9E20C790C8B}" type="presParOf" srcId="{11524BFE-5ECA-9541-8F48-E65B6547A6E0}" destId="{CF0DAE8F-43C2-0543-AAE7-C9B32177B092}" srcOrd="4" destOrd="0" presId="urn:microsoft.com/office/officeart/2005/8/layout/hProcess10"/>
    <dgm:cxn modelId="{F323DD85-13C5-F243-AAD3-6B9F6C7F2D2C}" type="presParOf" srcId="{CF0DAE8F-43C2-0543-AAE7-C9B32177B092}" destId="{86394A69-B21C-FE42-AB07-D2D95C6E40AE}" srcOrd="0" destOrd="0" presId="urn:microsoft.com/office/officeart/2005/8/layout/hProcess10"/>
    <dgm:cxn modelId="{90F76DF6-1A4D-FC4C-9290-C1243F4466C8}" type="presParOf" srcId="{CF0DAE8F-43C2-0543-AAE7-C9B32177B092}" destId="{86EF4C6F-5623-794E-A7B2-DBB65AD8FB5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18E48-219C-E344-9AA0-31053E105B33}">
      <dsp:nvSpPr>
        <dsp:cNvPr id="0" name=""/>
        <dsp:cNvSpPr/>
      </dsp:nvSpPr>
      <dsp:spPr>
        <a:xfrm>
          <a:off x="4" y="303810"/>
          <a:ext cx="1906610" cy="190661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3E0617-5824-A147-91E7-7A7BEE4023A2}">
      <dsp:nvSpPr>
        <dsp:cNvPr id="0" name=""/>
        <dsp:cNvSpPr/>
      </dsp:nvSpPr>
      <dsp:spPr>
        <a:xfrm>
          <a:off x="314425" y="1650677"/>
          <a:ext cx="1906610" cy="19066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Análise</a:t>
          </a:r>
          <a:r>
            <a:rPr lang="en-US" sz="2400" kern="1200" dirty="0"/>
            <a:t> </a:t>
          </a:r>
          <a:r>
            <a:rPr lang="en-US" sz="2400" kern="1200" dirty="0" err="1"/>
            <a:t>pelo</a:t>
          </a:r>
          <a:r>
            <a:rPr lang="en-US" sz="2400" kern="1200" dirty="0"/>
            <a:t> </a:t>
          </a:r>
          <a:r>
            <a:rPr lang="en-US" sz="2400" kern="1200" dirty="0" err="1"/>
            <a:t>Congresso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Contratação</a:t>
          </a:r>
          <a:r>
            <a:rPr lang="en-US" sz="1900" kern="1200" dirty="0"/>
            <a:t> dos </a:t>
          </a:r>
          <a:r>
            <a:rPr lang="en-US" sz="1900" kern="1200" dirty="0" err="1"/>
            <a:t>estudos</a:t>
          </a:r>
          <a:r>
            <a:rPr lang="en-US" sz="1900" kern="1200" dirty="0"/>
            <a:t> </a:t>
          </a:r>
          <a:r>
            <a:rPr lang="en-US" sz="1900" kern="1200" dirty="0" err="1"/>
            <a:t>pelo</a:t>
          </a:r>
          <a:r>
            <a:rPr lang="en-US" sz="1900" kern="1200" dirty="0"/>
            <a:t> BNDES</a:t>
          </a:r>
        </a:p>
      </dsp:txBody>
      <dsp:txXfrm>
        <a:off x="370268" y="1706520"/>
        <a:ext cx="1794924" cy="1794924"/>
      </dsp:txXfrm>
    </dsp:sp>
    <dsp:sp modelId="{FEFE9BF1-96E9-3448-9B37-DF93BC551D39}">
      <dsp:nvSpPr>
        <dsp:cNvPr id="0" name=""/>
        <dsp:cNvSpPr/>
      </dsp:nvSpPr>
      <dsp:spPr>
        <a:xfrm>
          <a:off x="2272615" y="1028049"/>
          <a:ext cx="366000" cy="4581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272615" y="1119675"/>
        <a:ext cx="256200" cy="274879"/>
      </dsp:txXfrm>
    </dsp:sp>
    <dsp:sp modelId="{5F72D032-42E4-2542-8515-B7E620362FDC}">
      <dsp:nvSpPr>
        <dsp:cNvPr id="0" name=""/>
        <dsp:cNvSpPr/>
      </dsp:nvSpPr>
      <dsp:spPr>
        <a:xfrm>
          <a:off x="2952331" y="303810"/>
          <a:ext cx="1906610" cy="190661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59853E-C8D7-4B43-93E6-475A95C3867B}">
      <dsp:nvSpPr>
        <dsp:cNvPr id="0" name=""/>
        <dsp:cNvSpPr/>
      </dsp:nvSpPr>
      <dsp:spPr>
        <a:xfrm>
          <a:off x="3270336" y="1650677"/>
          <a:ext cx="1906610" cy="19066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Análise</a:t>
          </a:r>
          <a:r>
            <a:rPr lang="en-US" sz="2400" kern="1200" dirty="0"/>
            <a:t> </a:t>
          </a:r>
          <a:r>
            <a:rPr lang="en-US" sz="2400" kern="1200" dirty="0" err="1"/>
            <a:t>pelo</a:t>
          </a:r>
          <a:r>
            <a:rPr lang="en-US" sz="2400" kern="1200" dirty="0"/>
            <a:t> TCU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Instrução</a:t>
          </a:r>
          <a:r>
            <a:rPr lang="en-US" sz="1900" kern="1200" dirty="0"/>
            <a:t> </a:t>
          </a:r>
          <a:r>
            <a:rPr lang="en-US" sz="1900" kern="1200" dirty="0" err="1"/>
            <a:t>Normativa</a:t>
          </a:r>
          <a:r>
            <a:rPr lang="en-US" sz="1900" kern="1200" dirty="0"/>
            <a:t> n. 81/2018</a:t>
          </a:r>
        </a:p>
      </dsp:txBody>
      <dsp:txXfrm>
        <a:off x="3326179" y="1706520"/>
        <a:ext cx="1794924" cy="1794924"/>
      </dsp:txXfrm>
    </dsp:sp>
    <dsp:sp modelId="{7D62FECC-37CE-F341-BE58-3D48A7663823}">
      <dsp:nvSpPr>
        <dsp:cNvPr id="0" name=""/>
        <dsp:cNvSpPr/>
      </dsp:nvSpPr>
      <dsp:spPr>
        <a:xfrm rot="83836">
          <a:off x="5224887" y="1064693"/>
          <a:ext cx="366109" cy="4581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224903" y="1154980"/>
        <a:ext cx="256276" cy="274879"/>
      </dsp:txXfrm>
    </dsp:sp>
    <dsp:sp modelId="{86394A69-B21C-FE42-AB07-D2D95C6E40AE}">
      <dsp:nvSpPr>
        <dsp:cNvPr id="0" name=""/>
        <dsp:cNvSpPr/>
      </dsp:nvSpPr>
      <dsp:spPr>
        <a:xfrm>
          <a:off x="5904657" y="375823"/>
          <a:ext cx="1906610" cy="190661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EF4C6F-5623-794E-A7B2-DBB65AD8FB5E}">
      <dsp:nvSpPr>
        <dsp:cNvPr id="0" name=""/>
        <dsp:cNvSpPr/>
      </dsp:nvSpPr>
      <dsp:spPr>
        <a:xfrm>
          <a:off x="6226246" y="1650677"/>
          <a:ext cx="1906610" cy="19066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BNDES: </a:t>
          </a:r>
          <a:r>
            <a:rPr lang="en-US" sz="2400" kern="1200" dirty="0" err="1"/>
            <a:t>Modelagem</a:t>
          </a:r>
          <a:r>
            <a:rPr lang="en-US" sz="2400" kern="1200" dirty="0"/>
            <a:t> e </a:t>
          </a:r>
          <a:r>
            <a:rPr lang="en-US" sz="2400" kern="1200" dirty="0" err="1"/>
            <a:t>Execução</a:t>
          </a:r>
          <a:endParaRPr lang="en-US" sz="2400" kern="1200" dirty="0"/>
        </a:p>
      </dsp:txBody>
      <dsp:txXfrm>
        <a:off x="6282089" y="1706520"/>
        <a:ext cx="1794924" cy="1794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60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87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51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98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78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3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3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10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95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52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62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27E2F-D03D-4992-84CC-C1C9192E0368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5A51D-E7CE-497C-8557-6CC7F09C7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70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fausto.teles@camara.leg.br" TargetMode="External"/><Relationship Id="rId5" Type="http://schemas.openxmlformats.org/officeDocument/2006/relationships/hyperlink" Target="mailto:liana.issa@camara.leg.br" TargetMode="External"/><Relationship Id="rId4" Type="http://schemas.openxmlformats.org/officeDocument/2006/relationships/hyperlink" Target="mailto:juliano.vilela@camara.le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353816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</a:t>
            </a:r>
            <a:br>
              <a:rPr lang="pt-BR" b="1" dirty="0">
                <a:solidFill>
                  <a:srgbClr val="008080"/>
                </a:solidFill>
              </a:rPr>
            </a:br>
            <a:r>
              <a:rPr lang="pt-BR" b="1" dirty="0">
                <a:solidFill>
                  <a:srgbClr val="008080"/>
                </a:solidFill>
              </a:rPr>
              <a:t>nº 1.031, de 2021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5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34947"/>
            <a:ext cx="8136904" cy="4914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b="1" u="sng" dirty="0"/>
              <a:t>RESUMO DA MEDIDA PROVISÓRIA Nº 1.031, DE 2021</a:t>
            </a:r>
          </a:p>
          <a:p>
            <a:pPr marL="0" indent="0" algn="just">
              <a:buNone/>
            </a:pPr>
            <a:endParaRPr lang="pt-BR" sz="2000" dirty="0"/>
          </a:p>
          <a:p>
            <a:pPr algn="just"/>
            <a:r>
              <a:rPr lang="pt-BR" sz="2000" dirty="0"/>
              <a:t>Desestatização da Eletrobras por meio do aumento de capital, reduzindo o capital da União para patamar inferior a 50%, com permissão de venda das ações remanescentes da União;</a:t>
            </a:r>
          </a:p>
          <a:p>
            <a:pPr algn="just"/>
            <a:r>
              <a:rPr lang="pt-BR" sz="2000" dirty="0"/>
              <a:t>“</a:t>
            </a:r>
            <a:r>
              <a:rPr lang="pt-BR" sz="2000" dirty="0" err="1"/>
              <a:t>Descotização</a:t>
            </a:r>
            <a:r>
              <a:rPr lang="pt-BR" sz="2000" dirty="0"/>
              <a:t>” gradual da energia das usinas da Eletrobras, com transferência do valor adicionado para:</a:t>
            </a:r>
          </a:p>
          <a:p>
            <a:pPr lvl="1" algn="just"/>
            <a:r>
              <a:rPr lang="pt-BR" sz="1800" dirty="0"/>
              <a:t>CDE (modicidade tarifária);</a:t>
            </a:r>
          </a:p>
          <a:p>
            <a:pPr lvl="1" algn="just"/>
            <a:r>
              <a:rPr lang="pt-BR" sz="1800" dirty="0"/>
              <a:t>Tesouro;</a:t>
            </a:r>
          </a:p>
          <a:p>
            <a:pPr lvl="1" algn="just"/>
            <a:r>
              <a:rPr lang="pt-BR" sz="1800" dirty="0"/>
              <a:t>Programas de revitalização das bacias do São Francisco e Furnas; e de modernização do sistema elétrico da Amazônia Legal.</a:t>
            </a:r>
          </a:p>
          <a:p>
            <a:pPr algn="just"/>
            <a:r>
              <a:rPr lang="pt-BR" sz="2000" dirty="0"/>
              <a:t>Limite de 10% por grupo acionário e</a:t>
            </a:r>
            <a:r>
              <a:rPr lang="pt-BR" sz="2000" i="1" dirty="0"/>
              <a:t> </a:t>
            </a:r>
            <a:r>
              <a:rPr lang="pt-BR" sz="2000" i="1" dirty="0" err="1"/>
              <a:t>golden</a:t>
            </a:r>
            <a:r>
              <a:rPr lang="pt-BR" sz="2000" i="1" dirty="0"/>
              <a:t> </a:t>
            </a:r>
            <a:r>
              <a:rPr lang="pt-BR" sz="2000" i="1" dirty="0" err="1"/>
              <a:t>share</a:t>
            </a:r>
            <a:r>
              <a:rPr lang="pt-BR" sz="2000" i="1" dirty="0"/>
              <a:t> para a União (Corporation);</a:t>
            </a:r>
          </a:p>
          <a:p>
            <a:pPr algn="just"/>
            <a:r>
              <a:rPr lang="pt-BR" sz="2000" dirty="0"/>
              <a:t>Manutenção da Eletronuclear e Itaipu sob controle da União.</a:t>
            </a:r>
          </a:p>
          <a:p>
            <a:endParaRPr lang="pt-BR" sz="1600" dirty="0"/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99560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34947"/>
            <a:ext cx="8136904" cy="4554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u="sng" dirty="0"/>
              <a:t>TRAMITAÇÃO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400" dirty="0"/>
              <a:t>MPV instruída perante o Plenário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800" dirty="0"/>
              <a:t>parágrafo único do art. 2º do Ato Conjunto das Mesas da CD e SF nº 1, de 2020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800" dirty="0"/>
              <a:t>570 emendas</a:t>
            </a:r>
          </a:p>
          <a:p>
            <a:pPr marL="457200" lvl="1" indent="0">
              <a:buNone/>
            </a:pPr>
            <a:endParaRPr lang="pt-BR" sz="2400" dirty="0"/>
          </a:p>
          <a:p>
            <a:r>
              <a:rPr lang="pt-BR" sz="2400" dirty="0"/>
              <a:t>Prazos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800" dirty="0"/>
              <a:t>Publicação: 23/02/2021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800" dirty="0"/>
              <a:t>Prorrogação: 15/04/2021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800" dirty="0"/>
              <a:t>Data final: 22/06/2021</a:t>
            </a:r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53062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533954172"/>
              </p:ext>
            </p:extLst>
          </p:nvPr>
        </p:nvGraphicFramePr>
        <p:xfrm>
          <a:off x="539552" y="1669256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1058262"/>
            <a:ext cx="813690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u="sng" dirty="0"/>
              <a:t>TIMELINE DA DESESTATIZAÇÃO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8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980510"/>
            <a:ext cx="8136904" cy="5184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pt-BR" sz="2000" b="1" u="sng" dirty="0"/>
              <a:t>REUNIÕES E DEBATES</a:t>
            </a:r>
          </a:p>
          <a:p>
            <a:pPr algn="just"/>
            <a:r>
              <a:rPr lang="pt-BR" sz="1800" b="1" dirty="0"/>
              <a:t>9/mar</a:t>
            </a:r>
            <a:r>
              <a:rPr lang="pt-BR" sz="1800" dirty="0"/>
              <a:t> – Ministério de Minas e Energia</a:t>
            </a:r>
          </a:p>
          <a:p>
            <a:pPr algn="just"/>
            <a:r>
              <a:rPr lang="pt-BR" sz="1800" b="1" dirty="0"/>
              <a:t>22/mar</a:t>
            </a:r>
            <a:r>
              <a:rPr lang="pt-BR" sz="1800" dirty="0"/>
              <a:t> – Ministério da Economia e investidores</a:t>
            </a:r>
          </a:p>
          <a:p>
            <a:pPr algn="just"/>
            <a:r>
              <a:rPr lang="pt-BR" sz="1800" b="1" dirty="0"/>
              <a:t>23/mar</a:t>
            </a:r>
            <a:r>
              <a:rPr lang="pt-BR" sz="1800" dirty="0"/>
              <a:t> – Agência Nacional de Águas (ANA), Agência Nacional de Energia Elétrica (Aneel) e Empresa de Pesquisa Energética (EPE) </a:t>
            </a:r>
          </a:p>
          <a:p>
            <a:pPr algn="just"/>
            <a:r>
              <a:rPr lang="pt-BR" sz="1800" b="1" dirty="0"/>
              <a:t>29/mar</a:t>
            </a:r>
            <a:r>
              <a:rPr lang="pt-BR" sz="1800" dirty="0"/>
              <a:t> – Agência Nacional de Energia Elétrica (Aneel)</a:t>
            </a:r>
          </a:p>
          <a:p>
            <a:pPr algn="just"/>
            <a:r>
              <a:rPr lang="pt-BR" sz="1800" b="1" dirty="0"/>
              <a:t>29/mar e 14/</a:t>
            </a:r>
            <a:r>
              <a:rPr lang="pt-BR" sz="1800" b="1" dirty="0" err="1"/>
              <a:t>abr</a:t>
            </a:r>
            <a:r>
              <a:rPr lang="pt-BR" sz="1800" dirty="0"/>
              <a:t> – Confederação Nacional dos </a:t>
            </a:r>
            <a:r>
              <a:rPr lang="pt-BR" sz="1800" dirty="0" err="1"/>
              <a:t>Urbanitários</a:t>
            </a:r>
            <a:r>
              <a:rPr lang="pt-BR" sz="1800" dirty="0"/>
              <a:t> (CNU) e Central Única dos Trabalhadores (CUT)</a:t>
            </a:r>
          </a:p>
          <a:p>
            <a:pPr algn="just"/>
            <a:r>
              <a:rPr lang="pt-BR" sz="1800" b="1" dirty="0"/>
              <a:t>30/mar</a:t>
            </a:r>
            <a:r>
              <a:rPr lang="pt-BR" sz="1800" dirty="0"/>
              <a:t> – Associação dos Grandes Consumidores Industriais de Energia e de Consumidores Livres (Abrace), Associação Brasileira de Distribuidores de Energia Elétrica (</a:t>
            </a:r>
            <a:r>
              <a:rPr lang="pt-BR" sz="1800" dirty="0" err="1"/>
              <a:t>Abradee</a:t>
            </a:r>
            <a:r>
              <a:rPr lang="pt-BR" sz="1800" dirty="0"/>
              <a:t>) e Associação Nacional de Consumidores de Energia (Anace)</a:t>
            </a:r>
          </a:p>
          <a:p>
            <a:pPr algn="just"/>
            <a:r>
              <a:rPr lang="pt-BR" sz="1800" b="1" dirty="0"/>
              <a:t>6/</a:t>
            </a:r>
            <a:r>
              <a:rPr lang="pt-BR" sz="1800" b="1" dirty="0" err="1"/>
              <a:t>abr</a:t>
            </a:r>
            <a:r>
              <a:rPr lang="pt-BR" sz="1800" dirty="0"/>
              <a:t> – Tribunal de Contas da União (TCU)</a:t>
            </a:r>
          </a:p>
          <a:p>
            <a:pPr algn="just"/>
            <a:r>
              <a:rPr lang="pt-BR" sz="1800" b="1" dirty="0"/>
              <a:t>6/</a:t>
            </a:r>
            <a:r>
              <a:rPr lang="pt-BR" sz="1800" b="1" dirty="0" err="1"/>
              <a:t>abr</a:t>
            </a:r>
            <a:r>
              <a:rPr lang="pt-BR" sz="1800" b="1" dirty="0"/>
              <a:t> e 13/</a:t>
            </a:r>
            <a:r>
              <a:rPr lang="pt-BR" sz="1800" b="1" dirty="0" err="1"/>
              <a:t>abr</a:t>
            </a:r>
            <a:r>
              <a:rPr lang="pt-BR" sz="1800" dirty="0"/>
              <a:t> – Energisa e consultoria independente</a:t>
            </a:r>
          </a:p>
          <a:p>
            <a:pPr algn="just"/>
            <a:r>
              <a:rPr lang="pt-BR" sz="1800" b="1" dirty="0"/>
              <a:t>7/</a:t>
            </a:r>
            <a:r>
              <a:rPr lang="pt-BR" sz="1800" b="1" dirty="0" err="1"/>
              <a:t>abr</a:t>
            </a:r>
            <a:r>
              <a:rPr lang="pt-BR" sz="1800" dirty="0"/>
              <a:t> – Banco Nacional de Desenvolvimento Econômico e Social (BNDES) e Ministério da Economia</a:t>
            </a:r>
          </a:p>
          <a:p>
            <a:pPr algn="just"/>
            <a:r>
              <a:rPr lang="pt-BR" sz="1800" b="1" dirty="0"/>
              <a:t>Diversas</a:t>
            </a:r>
            <a:r>
              <a:rPr lang="pt-BR" sz="1800" dirty="0"/>
              <a:t> entrevistas, debates públicos e reuniões com órgãos de governo.</a:t>
            </a:r>
          </a:p>
          <a:p>
            <a:pPr marL="0" indent="0">
              <a:buNone/>
            </a:pPr>
            <a:br>
              <a:rPr lang="pt-BR" sz="2000" dirty="0"/>
            </a:br>
            <a:br>
              <a:rPr lang="pt-BR" sz="2000" dirty="0"/>
            </a:br>
            <a:br>
              <a:rPr lang="pt-BR" sz="2000" dirty="0"/>
            </a:br>
            <a:br>
              <a:rPr lang="pt-BR" sz="2000" dirty="0"/>
            </a:br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43241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395536" y="908720"/>
            <a:ext cx="8244916" cy="1539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u="sng" dirty="0"/>
              <a:t>DO MÉRITO: SITUAÇÃO DA ELETROBRAS</a:t>
            </a:r>
          </a:p>
          <a:p>
            <a:pPr lvl="0"/>
            <a:r>
              <a:rPr lang="pt-BR" sz="2000" dirty="0"/>
              <a:t>Perda de capacidade de investimentos e de participação nos mercados de geração e transmissão.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600" dirty="0"/>
              <a:t>ausência da empresa nos últimos leilões de geração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sz="1600" dirty="0"/>
              <a:t>atrasos na conclusão de diversas obras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endParaRPr lang="pt-BR" sz="18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E09BAAE-943F-4DC5-8D75-DD2B50E673D5}"/>
              </a:ext>
            </a:extLst>
          </p:cNvPr>
          <p:cNvSpPr txBox="1"/>
          <p:nvPr/>
        </p:nvSpPr>
        <p:spPr>
          <a:xfrm>
            <a:off x="7884368" y="5929535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Fonte: MME.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FEA03D-CA36-4AB7-9D18-629A96977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520" y="2767002"/>
            <a:ext cx="3582144" cy="153080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A3481CD-7000-4D20-99A2-B8F7085CFA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042"/>
          <a:stretch/>
        </p:blipFill>
        <p:spPr>
          <a:xfrm>
            <a:off x="222481" y="2708920"/>
            <a:ext cx="5069599" cy="324174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7C123143-340A-45A6-B750-DB14CAF74C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5468" y="4392037"/>
            <a:ext cx="3582144" cy="153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9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39552" y="1034947"/>
            <a:ext cx="8496944" cy="4122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pt-BR" sz="2000" b="1" u="sng" dirty="0"/>
              <a:t>DO MÉRITO: A HOLDING ELETROBRAS</a:t>
            </a:r>
          </a:p>
          <a:p>
            <a:pPr marL="0" indent="0">
              <a:spcAft>
                <a:spcPts val="600"/>
              </a:spcAft>
              <a:buNone/>
            </a:pPr>
            <a:endParaRPr lang="pt-BR" sz="2000" b="1" u="sng" dirty="0"/>
          </a:p>
          <a:p>
            <a:pPr marL="0" indent="0">
              <a:spcAft>
                <a:spcPts val="600"/>
              </a:spcAft>
              <a:buNone/>
            </a:pPr>
            <a:endParaRPr lang="pt-BR" sz="2000" u="sng" dirty="0"/>
          </a:p>
        </p:txBody>
      </p:sp>
      <p:pic>
        <p:nvPicPr>
          <p:cNvPr id="3" name="Picture 2" descr="Captura de Tela 2021-04-26 às 19.15.5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28528"/>
            <a:ext cx="7920880" cy="45207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7805870" y="5940707"/>
            <a:ext cx="12041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/>
              <a:t>Imagem: </a:t>
            </a:r>
            <a:r>
              <a:rPr lang="pt-BR" sz="1000" dirty="0" err="1"/>
              <a:t>Eletrobras</a:t>
            </a: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723903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52736"/>
            <a:ext cx="8136904" cy="4914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pt-BR" sz="2000" b="1" u="sng" dirty="0"/>
              <a:t>DO MÉRITO: CONTEXTO HISTÓRICO E MODELOS ALTERNATIVOS</a:t>
            </a:r>
            <a:endParaRPr lang="pt-BR" sz="2000" u="sng" dirty="0"/>
          </a:p>
          <a:p>
            <a:pPr algn="just">
              <a:spcAft>
                <a:spcPts val="1200"/>
              </a:spcAft>
            </a:pPr>
            <a:r>
              <a:rPr lang="pt-BR" sz="2400" dirty="0"/>
              <a:t>Modelo tentado na década de 1990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divisão das subsidiárias em empresas fracionadas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cada empresa deteria ativos de geração e transmissão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alienação de parcela de participação da União nas empresas nas modalidades leilão, oferta pública e oferta aos empregados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Resoluções CND nº 12, de 1997; nº 1, de 1998; e nº 2, de 1999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sz="2400" dirty="0"/>
              <a:t>Tempo como elemento crítico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Crise energética de 2001 provocou questionamentos sobre a desestatização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Eletrobras excluída do PND por lei em 2004 </a:t>
            </a:r>
          </a:p>
        </p:txBody>
      </p:sp>
    </p:spTree>
    <p:extLst>
      <p:ext uri="{BB962C8B-B14F-4D97-AF65-F5344CB8AC3E}">
        <p14:creationId xmlns:p14="http://schemas.microsoft.com/office/powerpoint/2010/main" val="35169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34947"/>
            <a:ext cx="8136904" cy="4122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pt-BR" sz="2000" b="1" u="sng" dirty="0"/>
              <a:t>DO MÉRITO: CONTEXTO HISTÓRICO E MODELOS ALTERNATIVOS</a:t>
            </a:r>
            <a:endParaRPr lang="pt-BR" sz="2000" u="sng" dirty="0"/>
          </a:p>
          <a:p>
            <a:pPr algn="just">
              <a:spcAft>
                <a:spcPts val="1200"/>
              </a:spcAft>
            </a:pPr>
            <a:r>
              <a:rPr lang="pt-BR" sz="2400" dirty="0"/>
              <a:t>Retomada do tema no governo do ex-Presidente Michel Temer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Projeto de Lei nº 9.463, de 2018, lançou as bases para a atual proposta de desestatização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sz="2400" dirty="0"/>
              <a:t>Durante o governo do Presidente Jair Bolsonaro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Projeto de Lei nº 5.877, de 2019</a:t>
            </a:r>
          </a:p>
          <a:p>
            <a:pPr lvl="1" algn="jus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pt-BR" sz="1800" dirty="0"/>
              <a:t>Medida Provisória nº 1.031, de 2021</a:t>
            </a:r>
          </a:p>
        </p:txBody>
      </p:sp>
    </p:spTree>
    <p:extLst>
      <p:ext uri="{BB962C8B-B14F-4D97-AF65-F5344CB8AC3E}">
        <p14:creationId xmlns:p14="http://schemas.microsoft.com/office/powerpoint/2010/main" val="233300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39552" y="1034947"/>
            <a:ext cx="8496944" cy="4122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pt-BR" sz="2000" b="1" u="sng" dirty="0"/>
              <a:t>DO MÉRITO: OPERAÇÃO DE AUMENTO DE CAPITAL</a:t>
            </a:r>
          </a:p>
          <a:p>
            <a:pPr marL="0" indent="0" algn="ctr">
              <a:spcAft>
                <a:spcPts val="600"/>
              </a:spcAft>
              <a:buNone/>
            </a:pPr>
            <a:endParaRPr lang="pt-BR" sz="2000" b="1" u="sng" dirty="0"/>
          </a:p>
          <a:p>
            <a:pPr marL="0" indent="0">
              <a:spcAft>
                <a:spcPts val="600"/>
              </a:spcAft>
              <a:buNone/>
            </a:pPr>
            <a:endParaRPr lang="pt-BR" sz="2000" b="1" u="sng" dirty="0"/>
          </a:p>
          <a:p>
            <a:pPr marL="0" indent="0">
              <a:spcAft>
                <a:spcPts val="600"/>
              </a:spcAft>
              <a:buNone/>
            </a:pPr>
            <a:endParaRPr lang="pt-BR" sz="2000" u="sng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882001516"/>
              </p:ext>
            </p:extLst>
          </p:nvPr>
        </p:nvGraphicFramePr>
        <p:xfrm>
          <a:off x="179512" y="1700808"/>
          <a:ext cx="410445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723856648"/>
              </p:ext>
            </p:extLst>
          </p:nvPr>
        </p:nvGraphicFramePr>
        <p:xfrm>
          <a:off x="4788024" y="1744720"/>
          <a:ext cx="4104456" cy="4204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Striped Right Arrow 11"/>
          <p:cNvSpPr/>
          <p:nvPr/>
        </p:nvSpPr>
        <p:spPr>
          <a:xfrm>
            <a:off x="3923928" y="3429000"/>
            <a:ext cx="1368152" cy="792088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5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4341710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49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E5A24C-DCF4-416E-A200-14970BAB3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91" y="2187293"/>
            <a:ext cx="8513381" cy="3426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63" name="CaixaDeTexto 62">
            <a:extLst>
              <a:ext uri="{FF2B5EF4-FFF2-40B4-BE49-F238E27FC236}">
                <a16:creationId xmlns:a16="http://schemas.microsoft.com/office/drawing/2014/main" id="{354E54F8-A670-4153-8F65-1AE423FDE22A}"/>
              </a:ext>
            </a:extLst>
          </p:cNvPr>
          <p:cNvSpPr txBox="1"/>
          <p:nvPr/>
        </p:nvSpPr>
        <p:spPr>
          <a:xfrm>
            <a:off x="7308304" y="570627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MME.</a:t>
            </a:r>
          </a:p>
        </p:txBody>
      </p:sp>
      <p:sp>
        <p:nvSpPr>
          <p:cNvPr id="64" name="Espaço Reservado para Conteúdo 2">
            <a:extLst>
              <a:ext uri="{FF2B5EF4-FFF2-40B4-BE49-F238E27FC236}">
                <a16:creationId xmlns:a16="http://schemas.microsoft.com/office/drawing/2014/main" id="{2BBFEBE2-86C5-4942-B4D5-359D353EFC2E}"/>
              </a:ext>
            </a:extLst>
          </p:cNvPr>
          <p:cNvSpPr txBox="1">
            <a:spLocks/>
          </p:cNvSpPr>
          <p:nvPr/>
        </p:nvSpPr>
        <p:spPr>
          <a:xfrm>
            <a:off x="492113" y="1031811"/>
            <a:ext cx="8148339" cy="1155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b="1" u="sng" dirty="0"/>
              <a:t>DO MÉRITO: PATRIMÔNIO DA SOCIEDADE</a:t>
            </a:r>
          </a:p>
          <a:p>
            <a:pPr algn="just"/>
            <a:r>
              <a:rPr lang="pt-BR" sz="2000" dirty="0"/>
              <a:t>O valor das ações da Eletrobras sob controle da União deve ser </a:t>
            </a:r>
            <a:r>
              <a:rPr lang="pt-BR" sz="2000" b="1" dirty="0">
                <a:solidFill>
                  <a:srgbClr val="FF0000"/>
                </a:solidFill>
              </a:rPr>
              <a:t>maior após a capitalização</a:t>
            </a:r>
            <a:r>
              <a:rPr lang="pt-BR" sz="20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890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92113" y="1039716"/>
            <a:ext cx="8244916" cy="887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b="1" u="sng" dirty="0"/>
              <a:t>DO MÉRITO: DESCOTIZAÇÃO</a:t>
            </a:r>
          </a:p>
          <a:p>
            <a:pPr algn="just"/>
            <a:r>
              <a:rPr lang="pt-BR" sz="2000" dirty="0"/>
              <a:t>O preço da energia sob o regime cotas é inferior ao preço de mercado.</a:t>
            </a:r>
          </a:p>
        </p:txBody>
      </p:sp>
      <p:sp>
        <p:nvSpPr>
          <p:cNvPr id="14" name="Espaço Reservado para Conteúdo 2"/>
          <p:cNvSpPr txBox="1">
            <a:spLocks/>
          </p:cNvSpPr>
          <p:nvPr/>
        </p:nvSpPr>
        <p:spPr>
          <a:xfrm>
            <a:off x="3923928" y="2176769"/>
            <a:ext cx="1105266" cy="3816423"/>
          </a:xfrm>
          <a:prstGeom prst="rect">
            <a:avLst/>
          </a:prstGeom>
          <a:solidFill>
            <a:srgbClr val="00808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Custo de Produção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07" y="3616929"/>
            <a:ext cx="2246112" cy="1230543"/>
          </a:xfrm>
          <a:prstGeom prst="rect">
            <a:avLst/>
          </a:prstGeom>
          <a:ln>
            <a:solidFill>
              <a:srgbClr val="006666"/>
            </a:solidFill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08" y="4863720"/>
            <a:ext cx="2246112" cy="1129473"/>
          </a:xfrm>
          <a:prstGeom prst="rect">
            <a:avLst/>
          </a:prstGeom>
          <a:ln>
            <a:solidFill>
              <a:srgbClr val="006666"/>
            </a:solidFill>
          </a:ln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2" b="7551"/>
          <a:stretch/>
        </p:blipFill>
        <p:spPr>
          <a:xfrm>
            <a:off x="1605807" y="2176769"/>
            <a:ext cx="2246112" cy="1413176"/>
          </a:xfrm>
          <a:prstGeom prst="rect">
            <a:avLst/>
          </a:prstGeom>
          <a:ln>
            <a:solidFill>
              <a:srgbClr val="006666"/>
            </a:solidFill>
          </a:ln>
        </p:spPr>
      </p:pic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35496" y="2715162"/>
            <a:ext cx="1506793" cy="333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008080"/>
                </a:solidFill>
              </a:rPr>
              <a:t>Tributos</a:t>
            </a:r>
          </a:p>
        </p:txBody>
      </p:sp>
      <p:sp>
        <p:nvSpPr>
          <p:cNvPr id="16" name="Espaço Reservado para Conteúdo 2"/>
          <p:cNvSpPr txBox="1">
            <a:spLocks/>
          </p:cNvSpPr>
          <p:nvPr/>
        </p:nvSpPr>
        <p:spPr>
          <a:xfrm>
            <a:off x="35496" y="5255242"/>
            <a:ext cx="1506793" cy="333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rgbClr val="008080"/>
                </a:solidFill>
              </a:rPr>
              <a:t>Investimentos</a:t>
            </a:r>
          </a:p>
        </p:txBody>
      </p:sp>
      <p:sp>
        <p:nvSpPr>
          <p:cNvPr id="17" name="Espaço Reservado para Conteúdo 2"/>
          <p:cNvSpPr txBox="1">
            <a:spLocks/>
          </p:cNvSpPr>
          <p:nvPr/>
        </p:nvSpPr>
        <p:spPr>
          <a:xfrm>
            <a:off x="40871" y="3812467"/>
            <a:ext cx="1506793" cy="333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rgbClr val="008080"/>
                </a:solidFill>
              </a:rPr>
              <a:t>Custos operacionais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7"/>
          <a:srcRect b="6334"/>
          <a:stretch/>
        </p:blipFill>
        <p:spPr>
          <a:xfrm>
            <a:off x="6627519" y="3049160"/>
            <a:ext cx="2019337" cy="1701986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1940" y="3492004"/>
            <a:ext cx="903734" cy="940705"/>
          </a:xfrm>
          <a:prstGeom prst="rect">
            <a:avLst/>
          </a:prstGeom>
        </p:spPr>
      </p:pic>
      <p:sp>
        <p:nvSpPr>
          <p:cNvPr id="20" name="Espaço Reservado para Conteúdo 2"/>
          <p:cNvSpPr txBox="1">
            <a:spLocks/>
          </p:cNvSpPr>
          <p:nvPr/>
        </p:nvSpPr>
        <p:spPr>
          <a:xfrm>
            <a:off x="6720630" y="2490815"/>
            <a:ext cx="1944216" cy="383040"/>
          </a:xfrm>
          <a:prstGeom prst="rect">
            <a:avLst/>
          </a:prstGeom>
          <a:solidFill>
            <a:srgbClr val="00808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Preço de Mercado</a:t>
            </a:r>
          </a:p>
        </p:txBody>
      </p:sp>
    </p:spTree>
    <p:extLst>
      <p:ext uri="{BB962C8B-B14F-4D97-AF65-F5344CB8AC3E}">
        <p14:creationId xmlns:p14="http://schemas.microsoft.com/office/powerpoint/2010/main" val="949078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4341710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895579"/>
            <a:ext cx="8159736" cy="1309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b="1" u="sng" dirty="0"/>
              <a:t>DO MÉRITO: DESCOTIZAÇÃO</a:t>
            </a:r>
          </a:p>
          <a:p>
            <a:pPr algn="just">
              <a:buFont typeface="+mj-lt"/>
              <a:buAutoNum type="arabicPeriod"/>
            </a:pPr>
            <a:r>
              <a:rPr lang="pt-BR" sz="1600" dirty="0"/>
              <a:t>O valor adicionado é transferido à CDE, Tesouro e programas regionais. </a:t>
            </a:r>
            <a:r>
              <a:rPr lang="pt-BR" sz="1600" b="1" dirty="0">
                <a:solidFill>
                  <a:srgbClr val="FF0000"/>
                </a:solidFill>
              </a:rPr>
              <a:t>Esse valor não se confunde com o “valor de venda” da Eletrobras.</a:t>
            </a:r>
          </a:p>
          <a:p>
            <a:pPr algn="just">
              <a:buFont typeface="+mj-lt"/>
              <a:buAutoNum type="arabicPeriod"/>
            </a:pPr>
            <a:r>
              <a:rPr lang="pt-BR" sz="1600" dirty="0"/>
              <a:t>O risco hidrológico passa a ser do gerador, reduzindo as flutuações na conta de luz.</a:t>
            </a:r>
            <a:endParaRPr lang="pt-BR" sz="1800" dirty="0"/>
          </a:p>
        </p:txBody>
      </p:sp>
      <p:sp>
        <p:nvSpPr>
          <p:cNvPr id="37" name="Espaço Reservado para Conteúdo 2"/>
          <p:cNvSpPr txBox="1">
            <a:spLocks/>
          </p:cNvSpPr>
          <p:nvPr/>
        </p:nvSpPr>
        <p:spPr>
          <a:xfrm>
            <a:off x="7647882" y="4569804"/>
            <a:ext cx="1015402" cy="53870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400" dirty="0">
                <a:solidFill>
                  <a:srgbClr val="008080"/>
                </a:solidFill>
              </a:rPr>
              <a:t>Risco Hidrológico</a:t>
            </a:r>
          </a:p>
        </p:txBody>
      </p:sp>
      <p:sp>
        <p:nvSpPr>
          <p:cNvPr id="41" name="Espaço Reservado para Conteúdo 2"/>
          <p:cNvSpPr txBox="1">
            <a:spLocks/>
          </p:cNvSpPr>
          <p:nvPr/>
        </p:nvSpPr>
        <p:spPr>
          <a:xfrm>
            <a:off x="6721625" y="4549541"/>
            <a:ext cx="894322" cy="530735"/>
          </a:xfrm>
          <a:prstGeom prst="rect">
            <a:avLst/>
          </a:prstGeom>
          <a:solidFill>
            <a:srgbClr val="00808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buNone/>
            </a:pPr>
            <a:r>
              <a:rPr lang="pt-BR" sz="1600" u="sng" dirty="0">
                <a:solidFill>
                  <a:schemeClr val="bg1"/>
                </a:solidFill>
              </a:rPr>
              <a:t>R$ 45</a:t>
            </a:r>
          </a:p>
          <a:p>
            <a:pPr marL="0" indent="0" algn="ctr">
              <a:lnSpc>
                <a:spcPts val="1600"/>
              </a:lnSpc>
              <a:buNone/>
            </a:pPr>
            <a:r>
              <a:rPr lang="pt-BR" sz="1600" dirty="0">
                <a:solidFill>
                  <a:schemeClr val="bg1"/>
                </a:solidFill>
              </a:rPr>
              <a:t>/ MWh</a:t>
            </a:r>
          </a:p>
        </p:txBody>
      </p:sp>
      <p:sp>
        <p:nvSpPr>
          <p:cNvPr id="32" name="Espaço Reservado para Conteúdo 2"/>
          <p:cNvSpPr txBox="1">
            <a:spLocks/>
          </p:cNvSpPr>
          <p:nvPr/>
        </p:nvSpPr>
        <p:spPr>
          <a:xfrm>
            <a:off x="6260603" y="2996952"/>
            <a:ext cx="1819378" cy="45349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008080"/>
                </a:solidFill>
              </a:rPr>
              <a:t>Agente Gerador</a:t>
            </a:r>
          </a:p>
        </p:txBody>
      </p:sp>
      <p:sp>
        <p:nvSpPr>
          <p:cNvPr id="8" name="Elipse 7"/>
          <p:cNvSpPr/>
          <p:nvPr/>
        </p:nvSpPr>
        <p:spPr>
          <a:xfrm>
            <a:off x="6115837" y="4249551"/>
            <a:ext cx="2861096" cy="1123665"/>
          </a:xfrm>
          <a:prstGeom prst="ellipse">
            <a:avLst/>
          </a:prstGeom>
          <a:noFill/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Seta em curva para a esquerda 11"/>
          <p:cNvSpPr/>
          <p:nvPr/>
        </p:nvSpPr>
        <p:spPr>
          <a:xfrm rot="12170925">
            <a:off x="5899239" y="3079327"/>
            <a:ext cx="527485" cy="1373051"/>
          </a:xfrm>
          <a:prstGeom prst="curvedLeftArrow">
            <a:avLst>
              <a:gd name="adj1" fmla="val 32502"/>
              <a:gd name="adj2" fmla="val 50000"/>
              <a:gd name="adj3" fmla="val 25000"/>
            </a:avLst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9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140936A0-7680-4D77-8068-A68E0D0C650E}"/>
              </a:ext>
            </a:extLst>
          </p:cNvPr>
          <p:cNvSpPr txBox="1">
            <a:spLocks/>
          </p:cNvSpPr>
          <p:nvPr/>
        </p:nvSpPr>
        <p:spPr>
          <a:xfrm>
            <a:off x="1018462" y="4221088"/>
            <a:ext cx="1105266" cy="1990168"/>
          </a:xfrm>
          <a:prstGeom prst="rect">
            <a:avLst/>
          </a:prstGeom>
          <a:solidFill>
            <a:srgbClr val="00808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1600" dirty="0">
                <a:solidFill>
                  <a:schemeClr val="bg1"/>
                </a:solidFill>
              </a:rPr>
              <a:t>Custo de produção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id="{EA168568-8AF9-4321-83AB-27DAABA72568}"/>
              </a:ext>
            </a:extLst>
          </p:cNvPr>
          <p:cNvSpPr txBox="1">
            <a:spLocks/>
          </p:cNvSpPr>
          <p:nvPr/>
        </p:nvSpPr>
        <p:spPr>
          <a:xfrm>
            <a:off x="2180453" y="4008629"/>
            <a:ext cx="1656726" cy="22734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Bacias do São Francisco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AE427BBC-5C45-4EB6-9A96-77276A972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22" y="5329667"/>
            <a:ext cx="1656726" cy="907645"/>
          </a:xfrm>
          <a:prstGeom prst="rect">
            <a:avLst/>
          </a:prstGeom>
          <a:ln>
            <a:solidFill>
              <a:srgbClr val="006666"/>
            </a:solidFill>
          </a:ln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31798801-598E-4506-AC8D-58413211FE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2" b="7551"/>
          <a:stretch/>
        </p:blipFill>
        <p:spPr>
          <a:xfrm>
            <a:off x="2185922" y="4236735"/>
            <a:ext cx="1656726" cy="1042355"/>
          </a:xfrm>
          <a:prstGeom prst="rect">
            <a:avLst/>
          </a:prstGeom>
          <a:ln>
            <a:solidFill>
              <a:srgbClr val="006666"/>
            </a:solidFill>
          </a:ln>
        </p:spPr>
      </p:pic>
      <p:sp>
        <p:nvSpPr>
          <p:cNvPr id="45" name="Espaço Reservado para Conteúdo 2">
            <a:extLst>
              <a:ext uri="{FF2B5EF4-FFF2-40B4-BE49-F238E27FC236}">
                <a16:creationId xmlns:a16="http://schemas.microsoft.com/office/drawing/2014/main" id="{0F776212-15F4-4996-89D7-616147F6FEA6}"/>
              </a:ext>
            </a:extLst>
          </p:cNvPr>
          <p:cNvSpPr txBox="1">
            <a:spLocks/>
          </p:cNvSpPr>
          <p:nvPr/>
        </p:nvSpPr>
        <p:spPr>
          <a:xfrm>
            <a:off x="4007798" y="4581108"/>
            <a:ext cx="1216956" cy="206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dirty="0">
                <a:solidFill>
                  <a:srgbClr val="008080"/>
                </a:solidFill>
              </a:rPr>
              <a:t>Tributos</a:t>
            </a:r>
          </a:p>
        </p:txBody>
      </p:sp>
      <p:sp>
        <p:nvSpPr>
          <p:cNvPr id="50" name="Espaço Reservado para Conteúdo 2">
            <a:extLst>
              <a:ext uri="{FF2B5EF4-FFF2-40B4-BE49-F238E27FC236}">
                <a16:creationId xmlns:a16="http://schemas.microsoft.com/office/drawing/2014/main" id="{199141B2-0565-4EB1-B401-6A5931B45D05}"/>
              </a:ext>
            </a:extLst>
          </p:cNvPr>
          <p:cNvSpPr txBox="1">
            <a:spLocks/>
          </p:cNvSpPr>
          <p:nvPr/>
        </p:nvSpPr>
        <p:spPr>
          <a:xfrm>
            <a:off x="4000664" y="5479757"/>
            <a:ext cx="1216956" cy="206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400" dirty="0">
                <a:solidFill>
                  <a:srgbClr val="008080"/>
                </a:solidFill>
              </a:rPr>
              <a:t>Custos operacionais</a:t>
            </a:r>
          </a:p>
        </p:txBody>
      </p:sp>
      <p:sp>
        <p:nvSpPr>
          <p:cNvPr id="51" name="Espaço Reservado para Conteúdo 2">
            <a:extLst>
              <a:ext uri="{FF2B5EF4-FFF2-40B4-BE49-F238E27FC236}">
                <a16:creationId xmlns:a16="http://schemas.microsoft.com/office/drawing/2014/main" id="{26D293EF-A267-4F8C-9C5A-C77E1EC4956D}"/>
              </a:ext>
            </a:extLst>
          </p:cNvPr>
          <p:cNvSpPr txBox="1">
            <a:spLocks/>
          </p:cNvSpPr>
          <p:nvPr/>
        </p:nvSpPr>
        <p:spPr>
          <a:xfrm>
            <a:off x="2180453" y="3777707"/>
            <a:ext cx="1655061" cy="2394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Bacias de Furnas</a:t>
            </a:r>
          </a:p>
        </p:txBody>
      </p:sp>
      <p:sp>
        <p:nvSpPr>
          <p:cNvPr id="52" name="Espaço Reservado para Conteúdo 2">
            <a:extLst>
              <a:ext uri="{FF2B5EF4-FFF2-40B4-BE49-F238E27FC236}">
                <a16:creationId xmlns:a16="http://schemas.microsoft.com/office/drawing/2014/main" id="{9FD69B70-0228-44B2-B096-3F5A70AFCE82}"/>
              </a:ext>
            </a:extLst>
          </p:cNvPr>
          <p:cNvSpPr txBox="1">
            <a:spLocks/>
          </p:cNvSpPr>
          <p:nvPr/>
        </p:nvSpPr>
        <p:spPr>
          <a:xfrm>
            <a:off x="4115887" y="3572904"/>
            <a:ext cx="1216956" cy="7139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400" dirty="0">
                <a:ln w="0"/>
                <a:solidFill>
                  <a:srgbClr val="0080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R$ 8,8 bi</a:t>
            </a:r>
          </a:p>
          <a:p>
            <a:pPr marL="0" indent="0" algn="ctr">
              <a:buNone/>
            </a:pPr>
            <a:r>
              <a:rPr lang="pt-BR" sz="1400" dirty="0">
                <a:ln w="0"/>
                <a:solidFill>
                  <a:srgbClr val="0080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 10 anos</a:t>
            </a:r>
          </a:p>
        </p:txBody>
      </p:sp>
      <p:sp>
        <p:nvSpPr>
          <p:cNvPr id="53" name="Espaço Reservado para Conteúdo 2">
            <a:extLst>
              <a:ext uri="{FF2B5EF4-FFF2-40B4-BE49-F238E27FC236}">
                <a16:creationId xmlns:a16="http://schemas.microsoft.com/office/drawing/2014/main" id="{89F9B8F2-8CE2-413A-9A0B-62E3EFB0769F}"/>
              </a:ext>
            </a:extLst>
          </p:cNvPr>
          <p:cNvSpPr txBox="1">
            <a:spLocks/>
          </p:cNvSpPr>
          <p:nvPr/>
        </p:nvSpPr>
        <p:spPr>
          <a:xfrm>
            <a:off x="2182414" y="3527145"/>
            <a:ext cx="1660234" cy="2505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Luz na Amazônia</a:t>
            </a:r>
          </a:p>
        </p:txBody>
      </p:sp>
      <p:sp>
        <p:nvSpPr>
          <p:cNvPr id="54" name="Espaço Reservado para Conteúdo 2">
            <a:extLst>
              <a:ext uri="{FF2B5EF4-FFF2-40B4-BE49-F238E27FC236}">
                <a16:creationId xmlns:a16="http://schemas.microsoft.com/office/drawing/2014/main" id="{AD5F9362-9B3F-46CC-9198-BC652BE33831}"/>
              </a:ext>
            </a:extLst>
          </p:cNvPr>
          <p:cNvSpPr txBox="1">
            <a:spLocks/>
          </p:cNvSpPr>
          <p:nvPr/>
        </p:nvSpPr>
        <p:spPr>
          <a:xfrm>
            <a:off x="3898676" y="3578040"/>
            <a:ext cx="104123" cy="7139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}</a:t>
            </a:r>
          </a:p>
        </p:txBody>
      </p:sp>
      <p:sp>
        <p:nvSpPr>
          <p:cNvPr id="55" name="Espaço Reservado para Conteúdo 2">
            <a:extLst>
              <a:ext uri="{FF2B5EF4-FFF2-40B4-BE49-F238E27FC236}">
                <a16:creationId xmlns:a16="http://schemas.microsoft.com/office/drawing/2014/main" id="{D9C03654-045B-4DB6-B7D6-C3F23F7B3D5A}"/>
              </a:ext>
            </a:extLst>
          </p:cNvPr>
          <p:cNvSpPr txBox="1">
            <a:spLocks/>
          </p:cNvSpPr>
          <p:nvPr/>
        </p:nvSpPr>
        <p:spPr>
          <a:xfrm>
            <a:off x="2187725" y="2273662"/>
            <a:ext cx="1647787" cy="6157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50% CDE </a:t>
            </a:r>
          </a:p>
          <a:p>
            <a:pPr marL="0" indent="0" algn="ctr">
              <a:buNone/>
            </a:pPr>
            <a:r>
              <a:rPr lang="pt-B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R$ 25 bi em 30 anos</a:t>
            </a:r>
          </a:p>
        </p:txBody>
      </p:sp>
      <p:sp>
        <p:nvSpPr>
          <p:cNvPr id="56" name="Espaço Reservado para Conteúdo 2">
            <a:extLst>
              <a:ext uri="{FF2B5EF4-FFF2-40B4-BE49-F238E27FC236}">
                <a16:creationId xmlns:a16="http://schemas.microsoft.com/office/drawing/2014/main" id="{1BDC3422-6860-4EF8-8395-E7578688C3E0}"/>
              </a:ext>
            </a:extLst>
          </p:cNvPr>
          <p:cNvSpPr txBox="1">
            <a:spLocks/>
          </p:cNvSpPr>
          <p:nvPr/>
        </p:nvSpPr>
        <p:spPr>
          <a:xfrm>
            <a:off x="2184093" y="2890188"/>
            <a:ext cx="1651420" cy="61834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50% Tesouro Nacional </a:t>
            </a:r>
          </a:p>
          <a:p>
            <a:pPr marL="0" indent="0" algn="ctr">
              <a:buNone/>
            </a:pPr>
            <a:r>
              <a:rPr lang="pt-B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R$ 25 bi de bônus</a:t>
            </a:r>
          </a:p>
        </p:txBody>
      </p:sp>
      <p:sp>
        <p:nvSpPr>
          <p:cNvPr id="57" name="Espaço Reservado para Conteúdo 2">
            <a:extLst>
              <a:ext uri="{FF2B5EF4-FFF2-40B4-BE49-F238E27FC236}">
                <a16:creationId xmlns:a16="http://schemas.microsoft.com/office/drawing/2014/main" id="{C5EE53E3-13B4-4AC7-947A-3299BAB45B03}"/>
              </a:ext>
            </a:extLst>
          </p:cNvPr>
          <p:cNvSpPr txBox="1">
            <a:spLocks/>
          </p:cNvSpPr>
          <p:nvPr/>
        </p:nvSpPr>
        <p:spPr>
          <a:xfrm>
            <a:off x="4032779" y="2658188"/>
            <a:ext cx="1453004" cy="7139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400" dirty="0">
                <a:ln w="0"/>
                <a:solidFill>
                  <a:srgbClr val="0080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Renda Hidráulica Residual</a:t>
            </a:r>
          </a:p>
        </p:txBody>
      </p:sp>
      <p:sp>
        <p:nvSpPr>
          <p:cNvPr id="58" name="Espaço Reservado para Conteúdo 2">
            <a:extLst>
              <a:ext uri="{FF2B5EF4-FFF2-40B4-BE49-F238E27FC236}">
                <a16:creationId xmlns:a16="http://schemas.microsoft.com/office/drawing/2014/main" id="{FD4841F8-5667-49B0-901E-C66033104A5B}"/>
              </a:ext>
            </a:extLst>
          </p:cNvPr>
          <p:cNvSpPr txBox="1">
            <a:spLocks/>
          </p:cNvSpPr>
          <p:nvPr/>
        </p:nvSpPr>
        <p:spPr>
          <a:xfrm>
            <a:off x="3928656" y="2588278"/>
            <a:ext cx="104123" cy="7139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}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DC364CB4-83F0-4B05-9664-5F08DF2C5D5F}"/>
              </a:ext>
            </a:extLst>
          </p:cNvPr>
          <p:cNvSpPr txBox="1">
            <a:spLocks/>
          </p:cNvSpPr>
          <p:nvPr/>
        </p:nvSpPr>
        <p:spPr>
          <a:xfrm>
            <a:off x="1018462" y="2273661"/>
            <a:ext cx="1105266" cy="19280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1600" dirty="0">
                <a:solidFill>
                  <a:schemeClr val="bg1"/>
                </a:solidFill>
              </a:rPr>
              <a:t>Valor adicionado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F093E123-F3C1-407F-AC9E-0A89D8672CFD}"/>
              </a:ext>
            </a:extLst>
          </p:cNvPr>
          <p:cNvSpPr txBox="1">
            <a:spLocks/>
          </p:cNvSpPr>
          <p:nvPr/>
        </p:nvSpPr>
        <p:spPr>
          <a:xfrm>
            <a:off x="503548" y="2276872"/>
            <a:ext cx="468052" cy="391567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vert270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bg1"/>
                </a:solidFill>
              </a:rPr>
              <a:t>Preço de mercado</a:t>
            </a: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2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Medida Provisória nº 1.031, de 2021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34948"/>
            <a:ext cx="8136904" cy="3799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pt-BR" sz="2000" b="1" u="sng" dirty="0"/>
              <a:t>DAS CONCLUSÕES DE MÉRITO</a:t>
            </a:r>
            <a:endParaRPr lang="pt-BR" sz="2000" u="sng" dirty="0"/>
          </a:p>
          <a:p>
            <a:pPr algn="just">
              <a:spcAft>
                <a:spcPts val="1200"/>
              </a:spcAft>
            </a:pPr>
            <a:r>
              <a:rPr lang="pt-BR" sz="2000" dirty="0"/>
              <a:t>A gestão recente da empresa se mostrou eficiente. Entretanto, acreditamos que as melhorias chegaram ao limite possível com Eletrobras estatal </a:t>
            </a:r>
          </a:p>
          <a:p>
            <a:pPr algn="just">
              <a:spcAft>
                <a:spcPts val="1200"/>
              </a:spcAft>
            </a:pPr>
            <a:r>
              <a:rPr lang="pt-BR" sz="2000" dirty="0"/>
              <a:t>Atual modelo discutido desde 2018 e atingiu elevado grau de maturidade</a:t>
            </a:r>
          </a:p>
          <a:p>
            <a:pPr algn="just">
              <a:spcAft>
                <a:spcPts val="1200"/>
              </a:spcAft>
            </a:pPr>
            <a:r>
              <a:rPr lang="pt-BR" sz="2000" dirty="0"/>
              <a:t>Modelo de cisão é extremamente promissor e apresenta vantagens, mas </a:t>
            </a:r>
            <a:r>
              <a:rPr lang="pt-BR" sz="2000" b="1" dirty="0">
                <a:solidFill>
                  <a:srgbClr val="FF0000"/>
                </a:solidFill>
              </a:rPr>
              <a:t>o tempo já se mostrou um fator crítico</a:t>
            </a:r>
          </a:p>
          <a:p>
            <a:pPr algn="just">
              <a:spcAft>
                <a:spcPts val="1200"/>
              </a:spcAft>
            </a:pPr>
            <a:r>
              <a:rPr lang="pt-BR" sz="2000" dirty="0"/>
              <a:t>É necessário </a:t>
            </a:r>
            <a:r>
              <a:rPr lang="pt-BR" sz="2000" b="1" dirty="0">
                <a:solidFill>
                  <a:srgbClr val="FF0000"/>
                </a:solidFill>
              </a:rPr>
              <a:t>reparar problemas históricos</a:t>
            </a:r>
            <a:r>
              <a:rPr lang="pt-BR" sz="2000" dirty="0"/>
              <a:t>, como a disparidade entre preços de mercado cativo e livre</a:t>
            </a:r>
          </a:p>
        </p:txBody>
      </p:sp>
      <p:pic>
        <p:nvPicPr>
          <p:cNvPr id="1028" name="Picture 4" descr="A justiça, a vingança e o nosso “cabeamento” – Economia Comportamental">
            <a:extLst>
              <a:ext uri="{FF2B5EF4-FFF2-40B4-BE49-F238E27FC236}">
                <a16:creationId xmlns:a16="http://schemas.microsoft.com/office/drawing/2014/main" id="{3CE33FD5-4C74-4BAE-878E-1298482E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298066"/>
            <a:ext cx="2990850" cy="189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741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118" y="1988840"/>
            <a:ext cx="9144000" cy="1983032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</a:t>
            </a:r>
            <a:br>
              <a:rPr lang="pt-BR" b="1" dirty="0">
                <a:solidFill>
                  <a:srgbClr val="008080"/>
                </a:solidFill>
              </a:rPr>
            </a:br>
            <a:r>
              <a:rPr lang="pt-BR" b="1" dirty="0">
                <a:solidFill>
                  <a:srgbClr val="008080"/>
                </a:solidFill>
              </a:rPr>
              <a:t>propostas pelo</a:t>
            </a:r>
            <a:br>
              <a:rPr lang="pt-BR" b="1" dirty="0">
                <a:solidFill>
                  <a:srgbClr val="008080"/>
                </a:solidFill>
              </a:rPr>
            </a:br>
            <a:r>
              <a:rPr lang="pt-BR" b="1" dirty="0">
                <a:solidFill>
                  <a:srgbClr val="008080"/>
                </a:solidFill>
              </a:rPr>
              <a:t>Relator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3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32048" y="1124744"/>
            <a:ext cx="9036496" cy="579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pt-BR" sz="2400" dirty="0"/>
              <a:t>Atualmente, grandes consumidores estão no mercado livre</a:t>
            </a:r>
          </a:p>
        </p:txBody>
      </p:sp>
      <p:pic>
        <p:nvPicPr>
          <p:cNvPr id="8" name="Picture 2" descr="Mercado Livre de Energia: tudo o que você precisa saber | Viridis">
            <a:extLst>
              <a:ext uri="{FF2B5EF4-FFF2-40B4-BE49-F238E27FC236}">
                <a16:creationId xmlns:a16="http://schemas.microsoft.com/office/drawing/2014/main" id="{5125CF92-32AD-4B3B-BD5F-E2A2C9038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9" y="1611011"/>
            <a:ext cx="8244490" cy="412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4057C00-0069-4F60-B13C-E584B46D5060}"/>
              </a:ext>
            </a:extLst>
          </p:cNvPr>
          <p:cNvSpPr txBox="1"/>
          <p:nvPr/>
        </p:nvSpPr>
        <p:spPr>
          <a:xfrm>
            <a:off x="6588224" y="5915545"/>
            <a:ext cx="3510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Créditos da imagem: Veridis Energy</a:t>
            </a:r>
          </a:p>
        </p:txBody>
      </p:sp>
    </p:spTree>
    <p:extLst>
      <p:ext uri="{BB962C8B-B14F-4D97-AF65-F5344CB8AC3E}">
        <p14:creationId xmlns:p14="http://schemas.microsoft.com/office/powerpoint/2010/main" val="38469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51520" y="1034947"/>
            <a:ext cx="8388932" cy="4842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1. DESTINAÇÃO DOS RECURSOS ADICIONADOS PELOS NOVOS CONTRATOS 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2000" dirty="0"/>
              <a:t>Recursos oriundos dos novos contratos que serão destinados à CDE deverão ser utilizados exclusivamente no mercado cativo (+R$ 8 bilhões – 1/3 dos 25 bilhões que iria para os consumidores do mercado livre) </a:t>
            </a:r>
          </a:p>
          <a:p>
            <a:pPr lvl="1" algn="just">
              <a:spcAft>
                <a:spcPts val="600"/>
              </a:spcAft>
            </a:pPr>
            <a:r>
              <a:rPr lang="pt-BR" sz="1800" dirty="0"/>
              <a:t>Correção de </a:t>
            </a:r>
            <a:r>
              <a:rPr lang="pt-BR" sz="1800" b="1" dirty="0">
                <a:solidFill>
                  <a:srgbClr val="FF0000"/>
                </a:solidFill>
              </a:rPr>
              <a:t>injustiça histórica</a:t>
            </a:r>
            <a:r>
              <a:rPr lang="pt-BR" sz="1800" dirty="0"/>
              <a:t> entre mercados cativo e livre</a:t>
            </a:r>
          </a:p>
          <a:p>
            <a:pPr lvl="1" algn="just">
              <a:spcAft>
                <a:spcPts val="600"/>
              </a:spcAft>
            </a:pPr>
            <a:r>
              <a:rPr lang="pt-BR" sz="1800" dirty="0"/>
              <a:t>Mercado livre usufrui dos benefícios do cativo, mas não paga toda a conta</a:t>
            </a:r>
          </a:p>
          <a:p>
            <a:pPr marL="0" indent="0" algn="ctr">
              <a:spcAft>
                <a:spcPts val="600"/>
              </a:spcAft>
              <a:buNone/>
            </a:pPr>
            <a:endParaRPr lang="pt-BR" sz="2000" u="sng" dirty="0"/>
          </a:p>
          <a:p>
            <a:pPr marL="0" indent="0" algn="ctr">
              <a:spcAft>
                <a:spcPts val="600"/>
              </a:spcAft>
              <a:buNone/>
            </a:pPr>
            <a:r>
              <a:rPr lang="pt-BR" sz="2000" b="1" dirty="0"/>
              <a:t>          </a:t>
            </a:r>
            <a:r>
              <a:rPr lang="pt-BR" sz="2000" b="1" u="sng" dirty="0"/>
              <a:t>Custo de geração em 2020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/>
          </a:p>
          <a:p>
            <a:pPr marL="0" indent="0">
              <a:spcAft>
                <a:spcPts val="600"/>
              </a:spcAft>
              <a:buNone/>
            </a:pPr>
            <a:endParaRPr lang="pt-BR" sz="20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pt-BR" sz="2000" dirty="0"/>
              <a:t>	até R$ 560/MWh	 		R$ 135/MWh	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1800" dirty="0">
              <a:solidFill>
                <a:srgbClr val="00808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</p:txBody>
      </p:sp>
      <p:pic>
        <p:nvPicPr>
          <p:cNvPr id="8" name="Picture 2" descr="Mercado Livre de Energia: tudo o que você precisa saber | Viridis">
            <a:extLst>
              <a:ext uri="{FF2B5EF4-FFF2-40B4-BE49-F238E27FC236}">
                <a16:creationId xmlns:a16="http://schemas.microsoft.com/office/drawing/2014/main" id="{5125CF92-32AD-4B3B-BD5F-E2A2C9038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t="2178" r="61791" b="82100"/>
          <a:stretch/>
        </p:blipFill>
        <p:spPr bwMode="auto">
          <a:xfrm>
            <a:off x="5508104" y="4248546"/>
            <a:ext cx="208823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ercado Livre de Energia: tudo o que você precisa saber | Viridis">
            <a:extLst>
              <a:ext uri="{FF2B5EF4-FFF2-40B4-BE49-F238E27FC236}">
                <a16:creationId xmlns:a16="http://schemas.microsoft.com/office/drawing/2014/main" id="{5125CF92-32AD-4B3B-BD5F-E2A2C9038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38" t="3926" r="13754" b="83847"/>
          <a:stretch/>
        </p:blipFill>
        <p:spPr bwMode="auto">
          <a:xfrm>
            <a:off x="2123727" y="4320554"/>
            <a:ext cx="1872209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0" y="32880"/>
            <a:ext cx="9144000" cy="758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E7E0E02-AF14-4E5D-BF35-B090608A4CE0}"/>
              </a:ext>
            </a:extLst>
          </p:cNvPr>
          <p:cNvSpPr/>
          <p:nvPr/>
        </p:nvSpPr>
        <p:spPr>
          <a:xfrm>
            <a:off x="1619672" y="3501008"/>
            <a:ext cx="6227603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1922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5" y="1744721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179512" y="1034947"/>
            <a:ext cx="8460940" cy="4122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1. DESTINAÇÃO DOS RECURSOS ADICIONADOS PELOS NOVOS CONTRATOS 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2000" dirty="0"/>
              <a:t>Energia a ser fornecida pela Eletrobras para a transposição do Rio São Francisco não será mais descontada do montante a ser aplicado na revitalização da bacia. Além disso, sugere-se o aumento do total de energia, conforme recomendação da ANA.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pt-BR" sz="2000" dirty="0">
              <a:solidFill>
                <a:srgbClr val="008080"/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32880"/>
            <a:ext cx="9144000" cy="758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pic>
        <p:nvPicPr>
          <p:cNvPr id="1026" name="Picture 2" descr="Transposição do rio São Francisco – Wikipédia, a enciclopédia livre">
            <a:extLst>
              <a:ext uri="{FF2B5EF4-FFF2-40B4-BE49-F238E27FC236}">
                <a16:creationId xmlns:a16="http://schemas.microsoft.com/office/drawing/2014/main" id="{288A47AB-FE15-4E5B-844D-81F98EDC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565" y="3180170"/>
            <a:ext cx="4550215" cy="25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923928" y="5810262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Rio São Francisco</a:t>
            </a:r>
          </a:p>
        </p:txBody>
      </p:sp>
    </p:spTree>
    <p:extLst>
      <p:ext uri="{BB962C8B-B14F-4D97-AF65-F5344CB8AC3E}">
        <p14:creationId xmlns:p14="http://schemas.microsoft.com/office/powerpoint/2010/main" val="549607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51520" y="980728"/>
            <a:ext cx="8568952" cy="5239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12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2. LEILÃO DE TÉRMICAS A GÁS NATURAL </a:t>
            </a:r>
          </a:p>
          <a:p>
            <a:pPr algn="just" fontAlgn="base">
              <a:spcAft>
                <a:spcPts val="1200"/>
              </a:spcAft>
            </a:pPr>
            <a:r>
              <a:rPr lang="pt-BR" sz="1900" dirty="0"/>
              <a:t>Despachadas na base para conferir segurança na transição energética;</a:t>
            </a:r>
          </a:p>
          <a:p>
            <a:pPr algn="just" fontAlgn="base">
              <a:spcAft>
                <a:spcPts val="1200"/>
              </a:spcAft>
            </a:pPr>
            <a:r>
              <a:rPr lang="pt-BR" sz="1900" dirty="0"/>
              <a:t>Eliminação de contratação de térmicas a combustível;</a:t>
            </a:r>
          </a:p>
          <a:p>
            <a:pPr algn="just" fontAlgn="base">
              <a:spcAft>
                <a:spcPts val="1200"/>
              </a:spcAft>
            </a:pPr>
            <a:r>
              <a:rPr lang="pt-BR" sz="1900" dirty="0"/>
              <a:t>Aproveitamento do potencial do gás amazônico e do gás </a:t>
            </a:r>
            <a:r>
              <a:rPr lang="pt-BR" sz="1900" dirty="0" err="1"/>
              <a:t>pré</a:t>
            </a:r>
            <a:r>
              <a:rPr lang="pt-BR" sz="1900" dirty="0"/>
              <a:t>-sal;</a:t>
            </a:r>
          </a:p>
          <a:p>
            <a:pPr algn="just" fontAlgn="base">
              <a:spcAft>
                <a:spcPts val="1200"/>
              </a:spcAft>
            </a:pPr>
            <a:r>
              <a:rPr lang="pt-BR" sz="1900" dirty="0"/>
              <a:t>O Brasil registrou no período úmido anterior o menor índice pluviométrico na área dos reservatórios das hidrelétricas do (Sistema Interligado Nacional) de energia elétrica desde 1931;</a:t>
            </a:r>
          </a:p>
          <a:p>
            <a:pPr algn="just" fontAlgn="base">
              <a:spcAft>
                <a:spcPts val="1200"/>
              </a:spcAft>
            </a:pPr>
            <a:r>
              <a:rPr lang="pt-BR" sz="1900" dirty="0"/>
              <a:t>Nesse contexto, o CMSE (Comitê de Monitoramento do Setor Elétrico) avaliou em 5 de maio de 2021, que será necessário acionar todas as usinas termelétricas que estiverem em condições de operar. A ação tem o objetivo de preservar o volume de água dos reservatórios e evitar apagões no fim de 2021.</a:t>
            </a:r>
          </a:p>
        </p:txBody>
      </p:sp>
    </p:spTree>
    <p:extLst>
      <p:ext uri="{BB962C8B-B14F-4D97-AF65-F5344CB8AC3E}">
        <p14:creationId xmlns:p14="http://schemas.microsoft.com/office/powerpoint/2010/main" val="302964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51520" y="980728"/>
            <a:ext cx="4752528" cy="497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30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2. LEILÃO DE TÉRMICAS A GÁS NATURAL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1C02B20-911C-49FF-914C-F86FAB99C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412776"/>
            <a:ext cx="3493132" cy="45557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04CD1F3-B66A-4F09-8B15-156476F3E615}"/>
              </a:ext>
            </a:extLst>
          </p:cNvPr>
          <p:cNvSpPr txBox="1"/>
          <p:nvPr/>
        </p:nvSpPr>
        <p:spPr>
          <a:xfrm>
            <a:off x="494353" y="1515241"/>
            <a:ext cx="43924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dirty="0"/>
              <a:t>Falta visão estratégica: planejamento tem priorizado a importação de gás natural.</a:t>
            </a:r>
          </a:p>
          <a:p>
            <a:pPr algn="just"/>
            <a:endParaRPr lang="pt-BR" sz="1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dirty="0"/>
              <a:t>Atualmente, mais de 60 milhões de m³ de GN do </a:t>
            </a:r>
            <a:r>
              <a:rPr lang="pt-BR" sz="1900" dirty="0" err="1"/>
              <a:t>pré</a:t>
            </a:r>
            <a:r>
              <a:rPr lang="pt-BR" sz="1900" dirty="0"/>
              <a:t>-sal são </a:t>
            </a:r>
            <a:r>
              <a:rPr lang="pt-BR" sz="1900" dirty="0" err="1"/>
              <a:t>reinjetados</a:t>
            </a:r>
            <a:r>
              <a:rPr lang="pt-BR" sz="1900" dirty="0"/>
              <a:t> diariamente.</a:t>
            </a:r>
          </a:p>
          <a:p>
            <a:pPr algn="just"/>
            <a:endParaRPr lang="pt-BR" sz="1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dirty="0"/>
              <a:t>Termelétricas despachadas na base do sistema a GN permitiriam aproveitar o potencial do pré-sal brasileiro.</a:t>
            </a:r>
          </a:p>
          <a:p>
            <a:pPr algn="just"/>
            <a:endParaRPr lang="pt-BR" sz="1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dirty="0"/>
              <a:t>Fontes despacháveis são necessárias p/ a inserção confiável de renováveis na matriz (ex.: eólica e solar).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900" dirty="0"/>
          </a:p>
        </p:txBody>
      </p:sp>
      <p:sp>
        <p:nvSpPr>
          <p:cNvPr id="9" name="Retângulo 8"/>
          <p:cNvSpPr/>
          <p:nvPr/>
        </p:nvSpPr>
        <p:spPr>
          <a:xfrm>
            <a:off x="6402950" y="5949280"/>
            <a:ext cx="23455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/>
              <a:t>Imagem: Empresa de Pesquisa Energética</a:t>
            </a:r>
          </a:p>
        </p:txBody>
      </p:sp>
    </p:spTree>
    <p:extLst>
      <p:ext uri="{BB962C8B-B14F-4D97-AF65-F5344CB8AC3E}">
        <p14:creationId xmlns:p14="http://schemas.microsoft.com/office/powerpoint/2010/main" val="735525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51520" y="980728"/>
            <a:ext cx="8388932" cy="308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30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2. LEILÃO DE TÉRMICAS A GÁS NATURAL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59883E2-582D-47B2-8AA9-DEBECA68D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511" y="2332225"/>
            <a:ext cx="5832648" cy="361705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C6969FC-6520-4581-8CF2-BBF512CC65D8}"/>
              </a:ext>
            </a:extLst>
          </p:cNvPr>
          <p:cNvSpPr txBox="1"/>
          <p:nvPr/>
        </p:nvSpPr>
        <p:spPr>
          <a:xfrm>
            <a:off x="388243" y="1556792"/>
            <a:ext cx="82449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uso de térmicas a GN na base reduziria o risco hidrológico e os impactos negativos do despacho de termelétricas a óleo combustível.</a:t>
            </a:r>
          </a:p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F145A49-D736-4422-9D1D-14C599DDDC3C}"/>
              </a:ext>
            </a:extLst>
          </p:cNvPr>
          <p:cNvSpPr txBox="1"/>
          <p:nvPr/>
        </p:nvSpPr>
        <p:spPr>
          <a:xfrm>
            <a:off x="906885" y="2886825"/>
            <a:ext cx="22969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Tarifas</a:t>
            </a:r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2000" b="1" dirty="0"/>
              <a:t>Poluição</a:t>
            </a:r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2000" b="1" dirty="0"/>
              <a:t>Confiabilidade</a:t>
            </a:r>
            <a:endParaRPr lang="pt-BR" b="1" dirty="0"/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2C9FA427-BEDB-4617-95AA-E1C35924C460}"/>
              </a:ext>
            </a:extLst>
          </p:cNvPr>
          <p:cNvSpPr/>
          <p:nvPr/>
        </p:nvSpPr>
        <p:spPr>
          <a:xfrm>
            <a:off x="770394" y="2875375"/>
            <a:ext cx="136491" cy="4930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4DC2D6A9-51FA-49C7-B34C-EEA6D50B9457}"/>
              </a:ext>
            </a:extLst>
          </p:cNvPr>
          <p:cNvSpPr/>
          <p:nvPr/>
        </p:nvSpPr>
        <p:spPr>
          <a:xfrm>
            <a:off x="763100" y="3702127"/>
            <a:ext cx="136491" cy="4930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62AD5217-C677-4A98-8927-37A183749799}"/>
              </a:ext>
            </a:extLst>
          </p:cNvPr>
          <p:cNvSpPr/>
          <p:nvPr/>
        </p:nvSpPr>
        <p:spPr>
          <a:xfrm rot="10800000">
            <a:off x="763100" y="4540316"/>
            <a:ext cx="136491" cy="4930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A2490BC-7283-4073-8EF1-CA87CD9FF3B0}"/>
              </a:ext>
            </a:extLst>
          </p:cNvPr>
          <p:cNvSpPr txBox="1"/>
          <p:nvPr/>
        </p:nvSpPr>
        <p:spPr>
          <a:xfrm>
            <a:off x="6300192" y="4212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9F74C2A-5D59-43FF-A5AA-BCAD3B26BFDD}"/>
              </a:ext>
            </a:extLst>
          </p:cNvPr>
          <p:cNvSpPr txBox="1"/>
          <p:nvPr/>
        </p:nvSpPr>
        <p:spPr>
          <a:xfrm>
            <a:off x="6484924" y="5906978"/>
            <a:ext cx="2054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Imagem: </a:t>
            </a:r>
            <a:r>
              <a:rPr lang="pt-BR" sz="1400" dirty="0" err="1"/>
              <a:t>Thymos</a:t>
            </a:r>
            <a:r>
              <a:rPr lang="pt-BR" sz="1400" dirty="0"/>
              <a:t> energia.</a:t>
            </a:r>
          </a:p>
        </p:txBody>
      </p:sp>
    </p:spTree>
    <p:extLst>
      <p:ext uri="{BB962C8B-B14F-4D97-AF65-F5344CB8AC3E}">
        <p14:creationId xmlns:p14="http://schemas.microsoft.com/office/powerpoint/2010/main" val="367465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980728"/>
            <a:ext cx="8136904" cy="4284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30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3. REDUÇÃO DO IMPACTO NA TARIFA  DOS CONSUMIDOES</a:t>
            </a:r>
          </a:p>
          <a:p>
            <a:pPr algn="just" fontAlgn="base">
              <a:spcAft>
                <a:spcPts val="3000"/>
              </a:spcAft>
            </a:pPr>
            <a:r>
              <a:rPr lang="pt-BR" sz="2000" dirty="0"/>
              <a:t>Indexação ao IPCA, em vez de IGPM</a:t>
            </a:r>
          </a:p>
          <a:p>
            <a:pPr algn="just" fontAlgn="base">
              <a:spcAft>
                <a:spcPts val="3000"/>
              </a:spcAft>
            </a:pPr>
            <a:r>
              <a:rPr lang="pt-BR" sz="2000" dirty="0"/>
              <a:t>Prorrogação dos contratos para compensar redução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383767"/>
              </p:ext>
            </p:extLst>
          </p:nvPr>
        </p:nvGraphicFramePr>
        <p:xfrm>
          <a:off x="1524000" y="3429000"/>
          <a:ext cx="6096000" cy="1752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79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A-6 2019 (R$/</a:t>
                      </a:r>
                      <a:r>
                        <a:rPr lang="pt-BR" dirty="0" err="1"/>
                        <a:t>MWh</a:t>
                      </a:r>
                      <a:r>
                        <a:rPr lang="pt-BR" dirty="0"/>
                        <a:t>)</a:t>
                      </a:r>
                    </a:p>
                    <a:p>
                      <a:pPr algn="ctr"/>
                      <a:r>
                        <a:rPr lang="pt-BR" dirty="0"/>
                        <a:t>Mar/21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Proinfa</a:t>
                      </a:r>
                      <a:r>
                        <a:rPr lang="pt-BR" dirty="0"/>
                        <a:t> (R$/</a:t>
                      </a:r>
                      <a:r>
                        <a:rPr lang="pt-BR" dirty="0" err="1"/>
                        <a:t>MWh</a:t>
                      </a:r>
                      <a:r>
                        <a:rPr lang="pt-BR" dirty="0"/>
                        <a:t>)</a:t>
                      </a:r>
                    </a:p>
                    <a:p>
                      <a:pPr algn="ctr"/>
                      <a:r>
                        <a:rPr lang="pt-BR" dirty="0"/>
                        <a:t>Mar/21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Eólica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296,71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632,27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Biomassa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353,69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308,38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302,09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384,83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394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52736"/>
            <a:ext cx="8136904" cy="4752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30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4. SUPERÁVIT ECONÔMICO DA NOVA ESTATAL DEPOSITADO NA CDE E UTILIZADO PARA OS PROGRAMAS SETORIAIS</a:t>
            </a:r>
          </a:p>
          <a:p>
            <a:pPr algn="just" fontAlgn="base">
              <a:spcAft>
                <a:spcPts val="3000"/>
              </a:spcAft>
            </a:pPr>
            <a:r>
              <a:rPr lang="pt-BR" sz="2000" dirty="0"/>
              <a:t>o superávit da nova estatal sob controle da União, a partir de 2023, será utilizado para redução das tarifas dos consumidores cativos.</a:t>
            </a:r>
          </a:p>
          <a:p>
            <a:pPr marL="0" indent="0" algn="just" fontAlgn="base">
              <a:spcAft>
                <a:spcPts val="3000"/>
              </a:spcAft>
              <a:buNone/>
            </a:pPr>
            <a:endParaRPr lang="pt-BR" sz="1800" dirty="0"/>
          </a:p>
        </p:txBody>
      </p:sp>
      <p:pic>
        <p:nvPicPr>
          <p:cNvPr id="1026" name="Picture 2" descr="Como é a Visita Panoramica Itaipu Binacional - Soul Turi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0663"/>
            <a:ext cx="4110218" cy="228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429000"/>
            <a:ext cx="4047499" cy="227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23528" y="5832889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UTN Angra 2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752020" y="5832889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UHE Itaipu</a:t>
            </a:r>
          </a:p>
        </p:txBody>
      </p:sp>
      <p:sp>
        <p:nvSpPr>
          <p:cNvPr id="8" name="Retângulo 7"/>
          <p:cNvSpPr/>
          <p:nvPr/>
        </p:nvSpPr>
        <p:spPr>
          <a:xfrm>
            <a:off x="1958186" y="5709778"/>
            <a:ext cx="24128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/>
              <a:t>Imagem: Banco de Imagens - Eletronuclear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950795" y="5709778"/>
            <a:ext cx="20136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/>
              <a:t>Imagem: Banco de Imagens - Itaipu</a:t>
            </a:r>
          </a:p>
        </p:txBody>
      </p:sp>
    </p:spTree>
    <p:extLst>
      <p:ext uri="{BB962C8B-B14F-4D97-AF65-F5344CB8AC3E}">
        <p14:creationId xmlns:p14="http://schemas.microsoft.com/office/powerpoint/2010/main" val="1282051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8" y="1052736"/>
            <a:ext cx="8136904" cy="4284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ts val="30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5. SEGURANÇA PARA OS FUNCIONÁRIOS DA ELETROBRAS</a:t>
            </a:r>
          </a:p>
          <a:p>
            <a:pPr algn="just" fontAlgn="base">
              <a:spcAft>
                <a:spcPts val="3000"/>
              </a:spcAft>
            </a:pPr>
            <a:r>
              <a:rPr lang="pt-BR" sz="2000" dirty="0"/>
              <a:t>Garantia para os funcionários que se desligarem, durante dois anos, do direito de preferência para de adquirir ações preferenciais com o preço de 5 dias antes da de antecedência à capitalização </a:t>
            </a:r>
          </a:p>
          <a:p>
            <a:pPr algn="just" fontAlgn="base">
              <a:spcAft>
                <a:spcPts val="3000"/>
              </a:spcAft>
            </a:pPr>
            <a:r>
              <a:rPr lang="pt-BR" sz="2000" dirty="0"/>
              <a:t>Possibilidade de aproveitamento de funcionários em outras estatais </a:t>
            </a:r>
          </a:p>
        </p:txBody>
      </p:sp>
      <p:pic>
        <p:nvPicPr>
          <p:cNvPr id="1026" name="Picture 2" descr="Resultado da Eletrobras recua 40% - ISTOÉ DINHEIRO">
            <a:extLst>
              <a:ext uri="{FF2B5EF4-FFF2-40B4-BE49-F238E27FC236}">
                <a16:creationId xmlns:a16="http://schemas.microsoft.com/office/drawing/2014/main" id="{0F297B4C-B99D-4501-9FC0-6364A93D3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61048"/>
            <a:ext cx="3564396" cy="200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215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2880"/>
            <a:ext cx="9144000" cy="75889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8080"/>
                </a:solidFill>
              </a:rPr>
              <a:t>Alterações propostas pelo Relator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3548" y="718860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03547" y="1124744"/>
            <a:ext cx="8136905" cy="5014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300"/>
              </a:spcBef>
              <a:spcAft>
                <a:spcPts val="300"/>
              </a:spcAft>
              <a:buNone/>
            </a:pPr>
            <a:r>
              <a:rPr lang="pt-BR" sz="2000" b="1" dirty="0">
                <a:solidFill>
                  <a:srgbClr val="008080"/>
                </a:solidFill>
              </a:rPr>
              <a:t>6. OUTRAS MODIFICAÇÕES</a:t>
            </a:r>
          </a:p>
          <a:p>
            <a:pPr fontAlgn="base"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Destinação para a CDE de eventual saldo remanescente nos programas setoriais.</a:t>
            </a:r>
          </a:p>
          <a:p>
            <a:pPr fontAlgn="base"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Proibição da revenda de energia subsidiada no mercado livre.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Viabilização de investimentos para a continuidade do </a:t>
            </a:r>
            <a:r>
              <a:rPr lang="pt-BR" sz="2000" dirty="0" err="1"/>
              <a:t>Cepel</a:t>
            </a:r>
            <a:r>
              <a:rPr lang="pt-BR" sz="2000" dirty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Garantia de recursos para o </a:t>
            </a:r>
            <a:r>
              <a:rPr lang="pt-BR" sz="2000" dirty="0" err="1"/>
              <a:t>Procel</a:t>
            </a:r>
            <a:r>
              <a:rPr lang="pt-BR" sz="2000" dirty="0"/>
              <a:t> por meio da nova estatal.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Comitês gestores presididos pelo MDR e MME para priorização dos projetos de revitalização de bacias e de expansão de energia na Amazônia, conforme o caso.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Acréscimo da revitalização da Bacia do Rio Parnaíba e melhoria da navegabilidade do Rio Madeira.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2000" dirty="0"/>
              <a:t>Aproveitamento do potencial das </a:t>
            </a:r>
            <a:r>
              <a:rPr lang="pt-BR" sz="2000" dirty="0" err="1"/>
              <a:t>PCHs</a:t>
            </a:r>
            <a:r>
              <a:rPr lang="pt-BR" sz="2000" dirty="0"/>
              <a:t>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196609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40768"/>
            <a:ext cx="9148192" cy="1143000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008080"/>
                </a:solidFill>
              </a:rPr>
              <a:t>OBRIGADO!</a:t>
            </a:r>
          </a:p>
        </p:txBody>
      </p:sp>
      <p:sp>
        <p:nvSpPr>
          <p:cNvPr id="4" name="Retângulo 3"/>
          <p:cNvSpPr/>
          <p:nvPr/>
        </p:nvSpPr>
        <p:spPr>
          <a:xfrm>
            <a:off x="531540" y="3455289"/>
            <a:ext cx="8136904" cy="457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315416"/>
            <a:ext cx="2476615" cy="2553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741"/>
            <a:ext cx="9144000" cy="16158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0" y="3573016"/>
            <a:ext cx="9144000" cy="1762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/>
              <a:t>CONTATOS</a:t>
            </a:r>
          </a:p>
          <a:p>
            <a:r>
              <a:rPr lang="pt-BR" sz="1800" dirty="0"/>
              <a:t>Câmara dos Deputados</a:t>
            </a:r>
          </a:p>
          <a:p>
            <a:r>
              <a:rPr lang="pt-BR" sz="1800" b="1" dirty="0"/>
              <a:t>Telefone:</a:t>
            </a:r>
          </a:p>
          <a:p>
            <a:r>
              <a:rPr lang="pt-BR" sz="1800" dirty="0"/>
              <a:t>(61) 3216-5454</a:t>
            </a:r>
          </a:p>
          <a:p>
            <a:r>
              <a:rPr lang="pt-BR" sz="1800" b="1" dirty="0"/>
              <a:t>E-mails: </a:t>
            </a:r>
            <a:r>
              <a:rPr lang="pt-BR" sz="1800" dirty="0">
                <a:hlinkClick r:id="rId4"/>
              </a:rPr>
              <a:t>juliano.vilela@camara.leg.br</a:t>
            </a:r>
            <a:r>
              <a:rPr lang="pt-BR" sz="1800" dirty="0"/>
              <a:t>, </a:t>
            </a:r>
            <a:r>
              <a:rPr lang="pt-BR" sz="1800" dirty="0">
                <a:hlinkClick r:id="rId5"/>
              </a:rPr>
              <a:t>liana.issa@camara.leg.br</a:t>
            </a:r>
            <a:r>
              <a:rPr lang="pt-BR" sz="1800" dirty="0"/>
              <a:t>, </a:t>
            </a:r>
            <a:r>
              <a:rPr lang="pt-BR" sz="1800" dirty="0">
                <a:hlinkClick r:id="rId6"/>
              </a:rPr>
              <a:t>fausto.teles@camara.leg.br</a:t>
            </a:r>
            <a:r>
              <a:rPr lang="pt-BR" sz="1800" dirty="0"/>
              <a:t> </a:t>
            </a:r>
            <a:endParaRPr lang="pt-BR" sz="1800" i="1" dirty="0">
              <a:solidFill>
                <a:srgbClr val="00330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69" y="5661248"/>
            <a:ext cx="2657861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60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4521</TotalTime>
  <Words>1647</Words>
  <Application>Microsoft Office PowerPoint</Application>
  <PresentationFormat>Apresentação na tela (4:3)</PresentationFormat>
  <Paragraphs>219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Courier New</vt:lpstr>
      <vt:lpstr>Tema do Office</vt:lpstr>
      <vt:lpstr>Medida Provisória 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Medida Provisória nº 1.031, de 2021</vt:lpstr>
      <vt:lpstr>Alterações  propostas pelo Relator</vt:lpstr>
      <vt:lpstr>Alterações propostas pelo Relator</vt:lpstr>
      <vt:lpstr>Apresentação do PowerPoint</vt:lpstr>
      <vt:lpstr>Apresentação do PowerPoint</vt:lpstr>
      <vt:lpstr>Alterações propostas pelo Relator</vt:lpstr>
      <vt:lpstr>Alterações propostas pelo Relator</vt:lpstr>
      <vt:lpstr>Alterações propostas pelo Relator</vt:lpstr>
      <vt:lpstr>Alterações propostas pelo Relator</vt:lpstr>
      <vt:lpstr>Alterações propostas pelo Relator</vt:lpstr>
      <vt:lpstr>Alterações propostas pelo Relator</vt:lpstr>
      <vt:lpstr>Alterações propostas pelo Relator</vt:lpstr>
      <vt:lpstr>OBRIGADO!</vt:lpstr>
    </vt:vector>
  </TitlesOfParts>
  <Company>Câmara dos Deputados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Junio Koithi Hamada</dc:creator>
  <cp:lastModifiedBy>FAUSTO BARROS TELES</cp:lastModifiedBy>
  <cp:revision>314</cp:revision>
  <cp:lastPrinted>2021-04-20T17:26:36Z</cp:lastPrinted>
  <dcterms:created xsi:type="dcterms:W3CDTF">2019-02-08T18:12:32Z</dcterms:created>
  <dcterms:modified xsi:type="dcterms:W3CDTF">2021-05-17T18:07:21Z</dcterms:modified>
</cp:coreProperties>
</file>